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3"/>
  </p:notesMasterIdLst>
  <p:sldIdLst>
    <p:sldId id="280" r:id="rId5"/>
    <p:sldId id="281" r:id="rId6"/>
    <p:sldId id="282" r:id="rId7"/>
    <p:sldId id="283" r:id="rId8"/>
    <p:sldId id="301" r:id="rId9"/>
    <p:sldId id="300" r:id="rId10"/>
    <p:sldId id="284" r:id="rId11"/>
    <p:sldId id="285" r:id="rId12"/>
    <p:sldId id="286" r:id="rId13"/>
    <p:sldId id="287" r:id="rId14"/>
    <p:sldId id="288" r:id="rId15"/>
    <p:sldId id="289" r:id="rId16"/>
    <p:sldId id="290" r:id="rId17"/>
    <p:sldId id="291" r:id="rId18"/>
    <p:sldId id="292" r:id="rId19"/>
    <p:sldId id="293" r:id="rId20"/>
    <p:sldId id="303" r:id="rId21"/>
    <p:sldId id="302" r:id="rId22"/>
  </p:sldIdLst>
  <p:sldSz cx="10693400"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88"/>
    <a:srgbClr val="C8337E"/>
    <a:srgbClr val="009A97"/>
    <a:srgbClr val="6BB4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88824" autoAdjust="0"/>
  </p:normalViewPr>
  <p:slideViewPr>
    <p:cSldViewPr>
      <p:cViewPr varScale="1">
        <p:scale>
          <a:sx n="58" d="100"/>
          <a:sy n="58" d="100"/>
        </p:scale>
        <p:origin x="1488" y="42"/>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atin typeface="Arial" pitchFamily="34" charset="0"/>
              </a:defRPr>
            </a:lvl1pPr>
          </a:lstStyle>
          <a:p>
            <a:fld id="{68ED7B93-89BE-46EB-93C0-E869E2B9B594}" type="datetimeFigureOut">
              <a:rPr lang="en-GB" smtClean="0"/>
              <a:pPr/>
              <a:t>24/10/2018</a:t>
            </a:fld>
            <a:endParaRPr lang="en-GB" dirty="0"/>
          </a:p>
        </p:txBody>
      </p:sp>
      <p:sp>
        <p:nvSpPr>
          <p:cNvPr id="4" name="Slide Image Placeholder 3"/>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69975" y="3592513"/>
            <a:ext cx="8553450" cy="3403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atin typeface="Arial" pitchFamily="34" charset="0"/>
              </a:defRPr>
            </a:lvl1pPr>
          </a:lstStyle>
          <a:p>
            <a:fld id="{2CF8F773-EE7B-415C-9670-94845D9FC280}"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dirty="0">
                <a:latin typeface="Arial" panose="020B0604020202020204" pitchFamily="34" charset="0"/>
                <a:cs typeface="Arial" panose="020B0604020202020204" pitchFamily="34" charset="0"/>
              </a:rPr>
              <a:t>Share:</a:t>
            </a:r>
          </a:p>
          <a:p>
            <a:pPr>
              <a:defRPr/>
            </a:pPr>
            <a:r>
              <a:rPr lang="en-GB" dirty="0">
                <a:latin typeface="Arial" panose="020B0604020202020204" pitchFamily="34" charset="0"/>
                <a:cs typeface="Arial" panose="020B0604020202020204" pitchFamily="34" charset="0"/>
              </a:rPr>
              <a:t>Introduce the session and PDSA. </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children that PDSA treat the sick and injured pets of people in need...</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Explain that PDSA is a special kind of vets, because they’re a charity. Discuss what a charity is and explain that PDSA looks after pets when owners can’t afford vet treatment.</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Ask:</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If they think it’s important to help sick and injured animals to get better?</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What would happen to all the sick and injured pets PDSA treat if they   weren’t around?</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Share:</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them that today, you’re all going to learn about what pets need to be healthy and happy and also about some of the pets that PDSA has helped in their Pet Hospitals.</a:t>
            </a:r>
          </a:p>
          <a:p>
            <a:pPr>
              <a:defRPr/>
            </a:pPr>
            <a:endParaRPr lang="en-GB" dirty="0"/>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a:t>
            </a:fld>
            <a:endParaRPr lang="en-GB" dirty="0"/>
          </a:p>
        </p:txBody>
      </p:sp>
    </p:spTree>
    <p:extLst>
      <p:ext uri="{BB962C8B-B14F-4D97-AF65-F5344CB8AC3E}">
        <p14:creationId xmlns:p14="http://schemas.microsoft.com/office/powerpoint/2010/main" val="4174220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dirty="0">
                <a:latin typeface="Arial" panose="020B0604020202020204" pitchFamily="34" charset="0"/>
                <a:cs typeface="Arial" panose="020B0604020202020204" pitchFamily="34" charset="0"/>
              </a:rPr>
              <a:t>Share:</a:t>
            </a:r>
          </a:p>
          <a:p>
            <a:pPr>
              <a:defRPr/>
            </a:pPr>
            <a:r>
              <a:rPr lang="en-GB" dirty="0">
                <a:latin typeface="Arial" panose="020B0604020202020204" pitchFamily="34" charset="0"/>
                <a:cs typeface="Arial" panose="020B0604020202020204" pitchFamily="34" charset="0"/>
              </a:rPr>
              <a:t>Introduce the session and PDSA. </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children that PDSA treat the sick and injured pets of people in need...</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Explain that PDSA is a special kind of vets, because they’re a charity. Discuss what a charity is and explain that PDSA looks after pets when owners can’t afford vet treatment.</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Ask:</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If they think it’s important to help sick and injured animals to get better?</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What would happen to all the sick and injured pets PDSA treat if they   weren’t around?</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Share:</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them that today, you’re all going to learn about what pets need to be healthy and happy and also about some of the pets that PDSA has helped in their Pet Hospitals.</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2</a:t>
            </a:fld>
            <a:endParaRPr lang="en-GB" dirty="0"/>
          </a:p>
        </p:txBody>
      </p:sp>
    </p:spTree>
    <p:extLst>
      <p:ext uri="{BB962C8B-B14F-4D97-AF65-F5344CB8AC3E}">
        <p14:creationId xmlns:p14="http://schemas.microsoft.com/office/powerpoint/2010/main" val="2140282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pets, whether they’re large or small, need the same five things to keep them healthy and happy:</a:t>
            </a:r>
          </a:p>
          <a:p>
            <a:endParaRPr lang="en-GB" dirty="0"/>
          </a:p>
          <a:p>
            <a:r>
              <a:rPr lang="en-GB" dirty="0"/>
              <a:t>The right kind of safe, warm home with lots of space</a:t>
            </a:r>
          </a:p>
          <a:p>
            <a:endParaRPr lang="en-GB" dirty="0"/>
          </a:p>
          <a:p>
            <a:r>
              <a:rPr lang="en-GB" dirty="0"/>
              <a:t>The right kind of food and 24 hour access to fresh water</a:t>
            </a:r>
          </a:p>
          <a:p>
            <a:endParaRPr lang="en-GB" dirty="0"/>
          </a:p>
          <a:p>
            <a:r>
              <a:rPr lang="en-GB" dirty="0"/>
              <a:t>Exercise and fun (the chance to show normal behaviour)</a:t>
            </a:r>
          </a:p>
          <a:p>
            <a:endParaRPr lang="en-GB" dirty="0"/>
          </a:p>
          <a:p>
            <a:r>
              <a:rPr lang="en-GB" dirty="0"/>
              <a:t>Friends (This can be other animals, people, or both)</a:t>
            </a:r>
          </a:p>
          <a:p>
            <a:endParaRPr lang="en-GB" dirty="0"/>
          </a:p>
          <a:p>
            <a:r>
              <a:rPr lang="en-GB" dirty="0"/>
              <a:t>Health ( We all need to make sure our pets are kept healthy and take them to the vet when they’re not well)</a:t>
            </a:r>
          </a:p>
          <a:p>
            <a:endParaRPr lang="en-GB" dirty="0"/>
          </a:p>
          <a:p>
            <a:r>
              <a:rPr lang="en-GB" dirty="0"/>
              <a:t>Ask whose responsibility it is to keep pets healthy and happy and confirm that owners are responsible for looking after their pet properly.</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5</a:t>
            </a:fld>
            <a:endParaRPr lang="en-GB" dirty="0"/>
          </a:p>
        </p:txBody>
      </p:sp>
    </p:spTree>
    <p:extLst>
      <p:ext uri="{BB962C8B-B14F-4D97-AF65-F5344CB8AC3E}">
        <p14:creationId xmlns:p14="http://schemas.microsoft.com/office/powerpoint/2010/main" val="1917596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Share the details on the slide and: </a:t>
            </a:r>
          </a:p>
          <a:p>
            <a:pPr>
              <a:buFont typeface="Arial" pitchFamily="34" charset="0"/>
              <a:buNone/>
            </a:pPr>
            <a:endParaRPr lang="en-GB" sz="1200" baseline="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t>Tell children that PDSA treat the sick and injured pets of people in need..</a:t>
            </a:r>
          </a:p>
          <a:p>
            <a:pPr marL="171450" indent="-171450">
              <a:buFont typeface="Arial" panose="020B0604020202020204" pitchFamily="34" charset="0"/>
              <a:buChar char="•"/>
            </a:pPr>
            <a:r>
              <a:rPr lang="en-GB" sz="1200" dirty="0"/>
              <a:t>Ask them if they think it’s important to help sick and injured animals to get better.</a:t>
            </a:r>
          </a:p>
          <a:p>
            <a:pPr marL="171450" indent="-171450">
              <a:buFont typeface="Arial" panose="020B0604020202020204" pitchFamily="34" charset="0"/>
              <a:buChar char="•"/>
            </a:pPr>
            <a:r>
              <a:rPr lang="en-GB" sz="1200" dirty="0"/>
              <a:t> Explain that PDSA is a special kind of vets, because they’re a charity. Ask them what a charity does and explain that PDSA looks after pets when owners can’t afford vet treatment.</a:t>
            </a:r>
          </a:p>
          <a:p>
            <a:pPr marL="171450" indent="-171450">
              <a:buFont typeface="Arial" panose="020B0604020202020204" pitchFamily="34" charset="0"/>
              <a:buChar char="•"/>
            </a:pPr>
            <a:r>
              <a:rPr lang="en-GB" sz="1200" dirty="0"/>
              <a:t> Ask them what would happen to all the sick and injured pets PDSA treat if they weren’t around.</a:t>
            </a:r>
          </a:p>
          <a:p>
            <a:pPr>
              <a:buFont typeface="Arial" pitchFamily="34" charset="0"/>
              <a:buNone/>
            </a:pPr>
            <a:endParaRPr lang="en-GB" sz="1200" baseline="0"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6</a:t>
            </a:fld>
            <a:endParaRPr lang="en-GB" dirty="0"/>
          </a:p>
        </p:txBody>
      </p:sp>
    </p:spTree>
    <p:extLst>
      <p:ext uri="{BB962C8B-B14F-4D97-AF65-F5344CB8AC3E}">
        <p14:creationId xmlns:p14="http://schemas.microsoft.com/office/powerpoint/2010/main" val="20956988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5.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5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xml"/><Relationship Id="rId7"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10" Type="http://schemas.openxmlformats.org/officeDocument/2006/relationships/image" Target="../media/image2.png"/><Relationship Id="rId4" Type="http://schemas.openxmlformats.org/officeDocument/2006/relationships/tags" Target="../tags/tag35.xml"/><Relationship Id="rId9"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0.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48.xml"/><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image" Target="../media/image2.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1.png"/><Relationship Id="rId5" Type="http://schemas.openxmlformats.org/officeDocument/2006/relationships/tags" Target="../tags/tag45.xml"/><Relationship Id="rId10" Type="http://schemas.openxmlformats.org/officeDocument/2006/relationships/image" Target="../media/image3.png"/><Relationship Id="rId4" Type="http://schemas.openxmlformats.org/officeDocument/2006/relationships/tags" Target="../tags/tag44.xml"/><Relationship Id="rId9"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st choic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1" name="object 5"/>
          <p:cNvSpPr>
            <a:spLocks noGrp="1" noSelect="1" noRot="1" noMove="1" noResize="1" noEditPoints="1" noAdjustHandles="1" noChangeArrowheads="1" noChangeShapeType="1" noTextEdit="1"/>
          </p:cNvSpPr>
          <p:nvPr userDrawn="1">
            <p:custDataLst>
              <p:tags r:id="rId3"/>
            </p:custDataLst>
          </p:nvPr>
        </p:nvSpPr>
        <p:spPr>
          <a:xfrm>
            <a:off x="5012995" y="6657788"/>
            <a:ext cx="4067506" cy="703767"/>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4"/>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0"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baseline="0"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2"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_green">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5" cstate="print"/>
            <a:stretch>
              <a:fillRect/>
            </a:stretch>
          </a:blipFill>
        </p:spPr>
        <p:txBody>
          <a:bodyPr wrap="square" lIns="0" tIns="0" rIns="0" bIns="0" rtlCol="0"/>
          <a:lstStyle/>
          <a:p>
            <a:endParaRPr dirty="0">
              <a:latin typeface="Arial" pitchFamily="34" charset="0"/>
            </a:endParaRPr>
          </a:p>
        </p:txBody>
      </p:sp>
      <p:sp>
        <p:nvSpPr>
          <p:cNvPr id="26" name="Title 23"/>
          <p:cNvSpPr>
            <a:spLocks noGrp="1"/>
          </p:cNvSpPr>
          <p:nvPr>
            <p:ph type="title" hasCustomPrompt="1"/>
          </p:nvPr>
        </p:nvSpPr>
        <p:spPr>
          <a:xfrm>
            <a:off x="774700" y="4314825"/>
            <a:ext cx="3312000" cy="1368000"/>
          </a:xfrm>
          <a:prstGeom prst="rect">
            <a:avLst/>
          </a:prstGeom>
        </p:spPr>
        <p:txBody>
          <a:bodyPr lIns="90000" tIns="46800" rIns="90000" bIns="46800">
            <a:normAutofit/>
          </a:bodyPr>
          <a:lstStyle>
            <a:lvl1pPr marL="12700" marR="5080" indent="-12700">
              <a:lnSpc>
                <a:spcPts val="3200"/>
              </a:lnSpc>
              <a:defRPr lang="en-GB" sz="2800" b="1" spc="-30" baseline="0" dirty="0">
                <a:solidFill>
                  <a:srgbClr val="008988"/>
                </a:solidFill>
                <a:latin typeface="Arial"/>
                <a:ea typeface="+mn-ea"/>
                <a:cs typeface="Arial"/>
              </a:defRPr>
            </a:lvl1pPr>
          </a:lstStyle>
          <a:p>
            <a:r>
              <a:rPr lang="en-GB" dirty="0"/>
              <a:t>Section divider, </a:t>
            </a:r>
            <a:br>
              <a:rPr lang="en-GB" dirty="0"/>
            </a:br>
            <a:r>
              <a:rPr lang="en-GB" dirty="0"/>
              <a:t>if required</a:t>
            </a:r>
          </a:p>
        </p:txBody>
      </p:sp>
      <p:sp>
        <p:nvSpPr>
          <p:cNvPr id="13" name="Text Placeholder 12"/>
          <p:cNvSpPr>
            <a:spLocks noGrp="1"/>
          </p:cNvSpPr>
          <p:nvPr>
            <p:ph type="body" sz="quarter" idx="12" hasCustomPrompt="1"/>
          </p:nvPr>
        </p:nvSpPr>
        <p:spPr>
          <a:xfrm>
            <a:off x="774699" y="5686425"/>
            <a:ext cx="3311525" cy="762000"/>
          </a:xfrm>
        </p:spPr>
        <p:txBody>
          <a:bodyPr>
            <a:noAutofit/>
          </a:bodyPr>
          <a:lstStyle>
            <a:lvl1pPr>
              <a:defRPr sz="1400" baseline="0">
                <a:solidFill>
                  <a:srgbClr val="6BB4B5"/>
                </a:solidFill>
              </a:defRPr>
            </a:lvl1pPr>
          </a:lstStyle>
          <a:p>
            <a:pPr lvl="0"/>
            <a:r>
              <a:rPr lang="en-US" dirty="0"/>
              <a:t>Date or name etc here</a:t>
            </a:r>
            <a:endParaRPr lang="en-GB" dirty="0"/>
          </a:p>
        </p:txBody>
      </p:sp>
      <p:sp>
        <p:nvSpPr>
          <p:cNvPr id="7" name="object 5"/>
          <p:cNvSpPr>
            <a:spLocks noGrp="1" noSelect="1" noRot="1" noMove="1" noResize="1" noEditPoints="1" noAdjustHandles="1" noChangeArrowheads="1" noChangeShapeType="1" noTextEdit="1"/>
          </p:cNvSpPr>
          <p:nvPr userDrawn="1">
            <p:custDataLst>
              <p:tags r:id="rId3"/>
            </p:custDataLst>
          </p:nvPr>
        </p:nvSpPr>
        <p:spPr>
          <a:xfrm>
            <a:off x="5012995" y="6666614"/>
            <a:ext cx="4067506" cy="696211"/>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243840" y="-257175"/>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4" name="object 3"/>
          <p:cNvSpPr/>
          <p:nvPr userDrawn="1"/>
        </p:nvSpPr>
        <p:spPr>
          <a:xfrm>
            <a:off x="1212126" y="0"/>
            <a:ext cx="5658574" cy="276226"/>
          </a:xfrm>
          <a:custGeom>
            <a:avLst/>
            <a:gdLst/>
            <a:ahLst/>
            <a:cxnLst/>
            <a:rect l="l" t="t" r="r" b="b"/>
            <a:pathLst>
              <a:path w="4559935" h="288290">
                <a:moveTo>
                  <a:pt x="0" y="287997"/>
                </a:moveTo>
                <a:lnTo>
                  <a:pt x="4559731" y="287997"/>
                </a:lnTo>
                <a:lnTo>
                  <a:pt x="4559731" y="0"/>
                </a:lnTo>
                <a:lnTo>
                  <a:pt x="0" y="0"/>
                </a:lnTo>
                <a:lnTo>
                  <a:pt x="0" y="287997"/>
                </a:lnTo>
                <a:close/>
              </a:path>
            </a:pathLst>
          </a:custGeom>
          <a:solidFill>
            <a:srgbClr val="FFFFFF"/>
          </a:solidFill>
        </p:spPr>
        <p:txBody>
          <a:bodyPr wrap="square" lIns="0" tIns="0" rIns="0" bIns="0" rtlCol="0"/>
          <a:lstStyle/>
          <a:p>
            <a:endParaRPr dirty="0">
              <a:latin typeface="Arial" pitchFamily="34" charset="0"/>
            </a:endParaRPr>
          </a:p>
        </p:txBody>
      </p:sp>
      <p:sp>
        <p:nvSpPr>
          <p:cNvPr id="5" name="object 4"/>
          <p:cNvSpPr>
            <a:spLocks noGrp="1" noSelect="1" noRot="1" noMove="1" noResize="1" noEditPoints="1" noAdjustHandles="1" noChangeArrowheads="1" noChangeShapeType="1" noTextEdit="1"/>
          </p:cNvSpPr>
          <p:nvPr userDrawn="1">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3"/>
            </p:custDataLst>
          </p:nvPr>
        </p:nvSpPr>
        <p:spPr>
          <a:xfrm>
            <a:off x="774700" y="1190625"/>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pic>
        <p:nvPicPr>
          <p:cNvPr id="2" name="Picture 1"/>
          <p:cNvPicPr>
            <a:picLocks noGrp="1" noSelect="1" noRot="1" noMove="1" noResize="1" noEditPoints="1" noAdjustHandles="1" noChangeArrowheads="1" noChangeShapeType="1"/>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165099" y="6760209"/>
            <a:ext cx="1947477" cy="602616"/>
          </a:xfrm>
          <a:prstGeom prst="rect">
            <a:avLst/>
          </a:prstGeom>
        </p:spPr>
      </p:pic>
      <p:sp>
        <p:nvSpPr>
          <p:cNvPr id="7" name="object 7"/>
          <p:cNvSpPr txBox="1"/>
          <p:nvPr userDrawn="1"/>
        </p:nvSpPr>
        <p:spPr>
          <a:xfrm>
            <a:off x="7367300" y="3904083"/>
            <a:ext cx="2399000" cy="1617430"/>
          </a:xfrm>
          <a:prstGeom prst="rect">
            <a:avLst/>
          </a:prstGeom>
        </p:spPr>
        <p:txBody>
          <a:bodyPr vert="horz" wrap="square" lIns="0" tIns="0" rIns="0" bIns="0" rtlCol="0">
            <a:spAutoFit/>
          </a:bodyPr>
          <a:lstStyle/>
          <a:p>
            <a:pPr marL="12700" marR="244475">
              <a:lnSpc>
                <a:spcPct val="107200"/>
              </a:lnSpc>
            </a:pPr>
            <a:r>
              <a:rPr sz="1400" b="1" spc="-30" dirty="0">
                <a:solidFill>
                  <a:srgbClr val="008988"/>
                </a:solidFill>
                <a:latin typeface="Arial"/>
                <a:cs typeface="Arial"/>
              </a:rPr>
              <a:t>Hea</a:t>
            </a:r>
            <a:r>
              <a:rPr sz="1400" b="1" dirty="0">
                <a:solidFill>
                  <a:srgbClr val="008988"/>
                </a:solidFill>
                <a:latin typeface="Arial"/>
                <a:cs typeface="Arial"/>
              </a:rPr>
              <a:t>d</a:t>
            </a:r>
            <a:r>
              <a:rPr sz="1400" b="1" spc="-60" dirty="0">
                <a:solidFill>
                  <a:srgbClr val="008988"/>
                </a:solidFill>
                <a:latin typeface="Arial"/>
                <a:cs typeface="Arial"/>
              </a:rPr>
              <a:t> </a:t>
            </a:r>
            <a:r>
              <a:rPr sz="1400" b="1" spc="-30" dirty="0">
                <a:solidFill>
                  <a:srgbClr val="008988"/>
                </a:solidFill>
                <a:latin typeface="Arial"/>
                <a:cs typeface="Arial"/>
              </a:rPr>
              <a:t>Office: </a:t>
            </a:r>
            <a:br>
              <a:rPr lang="en-GB" sz="1400" b="1" spc="-30" dirty="0">
                <a:solidFill>
                  <a:srgbClr val="009A97"/>
                </a:solidFill>
                <a:latin typeface="Arial"/>
                <a:cs typeface="Arial"/>
              </a:rPr>
            </a:br>
            <a:r>
              <a:rPr sz="1400" spc="-30" dirty="0" err="1">
                <a:solidFill>
                  <a:srgbClr val="6BB4B5"/>
                </a:solidFill>
                <a:latin typeface="Arial"/>
                <a:cs typeface="Arial"/>
              </a:rPr>
              <a:t>Whitechape</a:t>
            </a:r>
            <a:r>
              <a:rPr sz="1400" dirty="0" err="1">
                <a:solidFill>
                  <a:srgbClr val="6BB4B5"/>
                </a:solidFill>
                <a:latin typeface="Arial"/>
                <a:cs typeface="Arial"/>
              </a:rPr>
              <a:t>l</a:t>
            </a:r>
            <a:r>
              <a:rPr sz="1400" spc="-60" dirty="0">
                <a:solidFill>
                  <a:srgbClr val="6BB4B5"/>
                </a:solidFill>
                <a:latin typeface="Arial"/>
                <a:cs typeface="Arial"/>
              </a:rPr>
              <a:t> </a:t>
            </a:r>
            <a:r>
              <a:rPr sz="1400" spc="-80" dirty="0">
                <a:solidFill>
                  <a:srgbClr val="6BB4B5"/>
                </a:solidFill>
                <a:latin typeface="Arial"/>
                <a:cs typeface="Arial"/>
              </a:rPr>
              <a:t>W</a:t>
            </a:r>
            <a:r>
              <a:rPr sz="1400" spc="-30" dirty="0">
                <a:solidFill>
                  <a:srgbClr val="6BB4B5"/>
                </a:solidFill>
                <a:latin typeface="Arial"/>
                <a:cs typeface="Arial"/>
              </a:rPr>
              <a:t>ay </a:t>
            </a:r>
            <a:br>
              <a:rPr lang="en-GB" sz="1400" spc="-30" dirty="0">
                <a:solidFill>
                  <a:srgbClr val="6BB4B5"/>
                </a:solidFill>
                <a:latin typeface="Arial"/>
                <a:cs typeface="Arial"/>
              </a:rPr>
            </a:br>
            <a:r>
              <a:rPr sz="1400" spc="-30" dirty="0" err="1">
                <a:solidFill>
                  <a:srgbClr val="6BB4B5"/>
                </a:solidFill>
                <a:latin typeface="Arial"/>
                <a:cs typeface="Arial"/>
              </a:rPr>
              <a:t>Priorslee</a:t>
            </a:r>
            <a:endParaRPr sz="1400" dirty="0">
              <a:solidFill>
                <a:srgbClr val="6BB4B5"/>
              </a:solidFill>
              <a:latin typeface="Arial"/>
              <a:cs typeface="Arial"/>
            </a:endParaRPr>
          </a:p>
          <a:p>
            <a:pPr marL="12700">
              <a:lnSpc>
                <a:spcPct val="100000"/>
              </a:lnSpc>
              <a:spcBef>
                <a:spcPts val="120"/>
              </a:spcBef>
            </a:pPr>
            <a:r>
              <a:rPr sz="1400" spc="-185" dirty="0">
                <a:solidFill>
                  <a:srgbClr val="6BB4B5"/>
                </a:solidFill>
                <a:latin typeface="Arial"/>
                <a:cs typeface="Arial"/>
              </a:rPr>
              <a:t>T</a:t>
            </a:r>
            <a:r>
              <a:rPr sz="1400" spc="-30" dirty="0">
                <a:solidFill>
                  <a:srgbClr val="6BB4B5"/>
                </a:solidFill>
                <a:latin typeface="Arial"/>
                <a:cs typeface="Arial"/>
              </a:rPr>
              <a:t>elford</a:t>
            </a:r>
            <a:endParaRPr sz="1400" dirty="0">
              <a:solidFill>
                <a:srgbClr val="6BB4B5"/>
              </a:solidFill>
              <a:latin typeface="Arial"/>
              <a:cs typeface="Arial"/>
            </a:endParaRPr>
          </a:p>
          <a:p>
            <a:pPr marL="12700">
              <a:lnSpc>
                <a:spcPct val="100000"/>
              </a:lnSpc>
              <a:spcBef>
                <a:spcPts val="120"/>
              </a:spcBef>
            </a:pPr>
            <a:r>
              <a:rPr sz="1400" spc="-30" dirty="0">
                <a:solidFill>
                  <a:srgbClr val="6BB4B5"/>
                </a:solidFill>
                <a:latin typeface="Arial"/>
                <a:cs typeface="Arial"/>
              </a:rPr>
              <a:t>Shropshir</a:t>
            </a:r>
            <a:r>
              <a:rPr sz="1400" dirty="0">
                <a:solidFill>
                  <a:srgbClr val="6BB4B5"/>
                </a:solidFill>
                <a:latin typeface="Arial"/>
                <a:cs typeface="Arial"/>
              </a:rPr>
              <a:t>e</a:t>
            </a:r>
            <a:r>
              <a:rPr sz="1400" spc="-85" dirty="0">
                <a:solidFill>
                  <a:srgbClr val="6BB4B5"/>
                </a:solidFill>
                <a:latin typeface="Arial"/>
                <a:cs typeface="Arial"/>
              </a:rPr>
              <a:t> </a:t>
            </a:r>
            <a:r>
              <a:rPr sz="1400" spc="-30" dirty="0">
                <a:solidFill>
                  <a:srgbClr val="6BB4B5"/>
                </a:solidFill>
                <a:latin typeface="Arial"/>
                <a:cs typeface="Arial"/>
              </a:rPr>
              <a:t>TF</a:t>
            </a:r>
            <a:r>
              <a:rPr sz="1400" dirty="0">
                <a:solidFill>
                  <a:srgbClr val="6BB4B5"/>
                </a:solidFill>
                <a:latin typeface="Arial"/>
                <a:cs typeface="Arial"/>
              </a:rPr>
              <a:t>2</a:t>
            </a:r>
            <a:r>
              <a:rPr sz="1400" spc="-60" dirty="0">
                <a:solidFill>
                  <a:srgbClr val="6BB4B5"/>
                </a:solidFill>
                <a:latin typeface="Arial"/>
                <a:cs typeface="Arial"/>
              </a:rPr>
              <a:t> </a:t>
            </a:r>
            <a:r>
              <a:rPr sz="1400" spc="-30" dirty="0">
                <a:solidFill>
                  <a:srgbClr val="6BB4B5"/>
                </a:solidFill>
                <a:latin typeface="Arial"/>
                <a:cs typeface="Arial"/>
              </a:rPr>
              <a:t>9PQ</a:t>
            </a:r>
            <a:endParaRPr sz="1400" dirty="0">
              <a:solidFill>
                <a:srgbClr val="6BB4B5"/>
              </a:solidFill>
              <a:latin typeface="Arial"/>
              <a:cs typeface="Arial"/>
            </a:endParaRPr>
          </a:p>
          <a:p>
            <a:pPr>
              <a:lnSpc>
                <a:spcPct val="100000"/>
              </a:lnSpc>
              <a:spcBef>
                <a:spcPts val="22"/>
              </a:spcBef>
            </a:pPr>
            <a:endParaRPr sz="1650" dirty="0">
              <a:solidFill>
                <a:srgbClr val="6BB4B5"/>
              </a:solidFill>
              <a:latin typeface="Arial" pitchFamily="34" charset="0"/>
              <a:cs typeface="Arial" pitchFamily="34" charset="0"/>
            </a:endParaRPr>
          </a:p>
          <a:p>
            <a:pPr marL="12700">
              <a:lnSpc>
                <a:spcPct val="100000"/>
              </a:lnSpc>
              <a:tabLst>
                <a:tab pos="361950" algn="l"/>
              </a:tabLst>
            </a:pPr>
            <a:r>
              <a:rPr sz="1400" spc="-185" dirty="0">
                <a:solidFill>
                  <a:srgbClr val="6BB4B5"/>
                </a:solidFill>
                <a:latin typeface="Arial"/>
                <a:cs typeface="Arial"/>
              </a:rPr>
              <a:t>T</a:t>
            </a:r>
            <a:r>
              <a:rPr sz="1400" dirty="0">
                <a:solidFill>
                  <a:srgbClr val="6BB4B5"/>
                </a:solidFill>
                <a:latin typeface="Arial"/>
                <a:cs typeface="Arial"/>
              </a:rPr>
              <a:t>:</a:t>
            </a:r>
            <a:r>
              <a:rPr sz="1400" spc="-60" dirty="0">
                <a:solidFill>
                  <a:srgbClr val="6BB4B5"/>
                </a:solidFill>
                <a:latin typeface="Arial"/>
                <a:cs typeface="Arial"/>
              </a:rPr>
              <a:t> </a:t>
            </a:r>
            <a:r>
              <a:rPr lang="en-GB" sz="1400" spc="-60" dirty="0">
                <a:solidFill>
                  <a:srgbClr val="6BB4B5"/>
                </a:solidFill>
                <a:latin typeface="Arial"/>
                <a:cs typeface="Arial"/>
              </a:rPr>
              <a:t>	0</a:t>
            </a:r>
            <a:r>
              <a:rPr sz="1400" spc="-130" dirty="0">
                <a:solidFill>
                  <a:srgbClr val="6BB4B5"/>
                </a:solidFill>
                <a:latin typeface="Arial"/>
                <a:cs typeface="Arial"/>
              </a:rPr>
              <a:t>1</a:t>
            </a:r>
            <a:r>
              <a:rPr sz="1400" spc="-30" dirty="0">
                <a:solidFill>
                  <a:srgbClr val="6BB4B5"/>
                </a:solidFill>
                <a:latin typeface="Arial"/>
                <a:cs typeface="Arial"/>
              </a:rPr>
              <a:t>95</a:t>
            </a:r>
            <a:r>
              <a:rPr sz="1400" dirty="0">
                <a:solidFill>
                  <a:srgbClr val="6BB4B5"/>
                </a:solidFill>
                <a:latin typeface="Arial"/>
                <a:cs typeface="Arial"/>
              </a:rPr>
              <a:t>2 </a:t>
            </a:r>
            <a:r>
              <a:rPr sz="1400" spc="-30" dirty="0">
                <a:solidFill>
                  <a:srgbClr val="6BB4B5"/>
                </a:solidFill>
                <a:latin typeface="Arial"/>
                <a:cs typeface="Arial"/>
              </a:rPr>
              <a:t>290</a:t>
            </a:r>
            <a:r>
              <a:rPr lang="en-GB" sz="1400" spc="-30" dirty="0">
                <a:solidFill>
                  <a:srgbClr val="6BB4B5"/>
                </a:solidFill>
                <a:latin typeface="Arial"/>
                <a:cs typeface="Arial"/>
              </a:rPr>
              <a:t> </a:t>
            </a:r>
            <a:r>
              <a:rPr sz="1400" spc="-30" dirty="0">
                <a:solidFill>
                  <a:srgbClr val="6BB4B5"/>
                </a:solidFill>
                <a:latin typeface="Arial"/>
                <a:cs typeface="Arial"/>
              </a:rPr>
              <a:t>999</a:t>
            </a:r>
            <a:endParaRPr sz="1400" dirty="0">
              <a:solidFill>
                <a:srgbClr val="6BB4B5"/>
              </a:solidFill>
              <a:latin typeface="Arial"/>
              <a:cs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3rd choice">
    <p:spTree>
      <p:nvGrpSpPr>
        <p:cNvPr id="1" name=""/>
        <p:cNvGrpSpPr/>
        <p:nvPr/>
      </p:nvGrpSpPr>
      <p:grpSpPr>
        <a:xfrm>
          <a:off x="0" y="0"/>
          <a:ext cx="0" cy="0"/>
          <a:chOff x="0" y="0"/>
          <a:chExt cx="0" cy="0"/>
        </a:xfrm>
      </p:grpSpPr>
      <p:sp>
        <p:nvSpPr>
          <p:cNvPr id="11" name="object 5"/>
          <p:cNvSpPr>
            <a:spLocks noGrp="1" noSelect="1" noRot="1" noMove="1" noResize="1" noEditPoints="1" noAdjustHandles="1" noChangeArrowheads="1" noChangeShapeType="1" noTextEdit="1"/>
          </p:cNvSpPr>
          <p:nvPr userDrawn="1">
            <p:custDataLst>
              <p:tags r:id="rId1"/>
            </p:custDataLst>
          </p:nvPr>
        </p:nvSpPr>
        <p:spPr>
          <a:xfrm>
            <a:off x="5118100" y="6651002"/>
            <a:ext cx="3991306"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6" name="object 2"/>
          <p:cNvSpPr>
            <a:spLocks noGrp="1" noSelect="1" noRot="1" noMove="1" noResize="1" noEditPoints="1" noAdjustHandles="1" noChangeArrowheads="1" noChangeShapeType="1" noTextEdit="1"/>
          </p:cNvSpPr>
          <p:nvPr userDrawn="1">
            <p:custDataLst>
              <p:tags r:id="rId2"/>
            </p:custDataLst>
          </p:nvPr>
        </p:nvSpPr>
        <p:spPr>
          <a:xfrm>
            <a:off x="4346714" y="1014069"/>
            <a:ext cx="6093282" cy="5650179"/>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2" name="object 6"/>
          <p:cNvSpPr>
            <a:spLocks noGrp="1" noSelect="1" noRot="1" noMove="1" noResize="1" noEditPoints="1" noAdjustHandles="1" noChangeArrowheads="1" noChangeShapeType="1" noTextEdit="1"/>
          </p:cNvSpPr>
          <p:nvPr userDrawn="1">
            <p:custDataLst>
              <p:tags r:id="rId3"/>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24"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
        <p:nvSpPr>
          <p:cNvPr id="8" name="object 5"/>
          <p:cNvSpPr>
            <a:spLocks noGrp="1" noSelect="1" noRot="1" noMove="1" noResize="1" noEditPoints="1" noAdjustHandles="1" noChangeArrowheads="1" noChangeShapeType="1" noTextEdit="1"/>
          </p:cNvSpPr>
          <p:nvPr userDrawn="1">
            <p:custDataLst>
              <p:tags r:id="rId4"/>
            </p:custDataLst>
          </p:nvPr>
        </p:nvSpPr>
        <p:spPr>
          <a:xfrm>
            <a:off x="5012995" y="6679096"/>
            <a:ext cx="4067506" cy="682459"/>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2nd choice">
    <p:spTree>
      <p:nvGrpSpPr>
        <p:cNvPr id="1" name=""/>
        <p:cNvGrpSpPr/>
        <p:nvPr/>
      </p:nvGrpSpPr>
      <p:grpSpPr>
        <a:xfrm>
          <a:off x="0" y="0"/>
          <a:ext cx="0" cy="0"/>
          <a:chOff x="0" y="0"/>
          <a:chExt cx="0" cy="0"/>
        </a:xfrm>
      </p:grpSpPr>
      <p:sp>
        <p:nvSpPr>
          <p:cNvPr id="15"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6"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extLst mod="1">
    <p:ext uri="{DCECCB84-F9BA-43D5-87BE-67443E8EF086}">
      <p15:sldGuideLst xmlns:p15="http://schemas.microsoft.com/office/powerpoint/2012/main">
        <p15:guide id="1" orient="horz" pos="420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23" name="Holder 3"/>
          <p:cNvSpPr>
            <a:spLocks noGrp="1"/>
          </p:cNvSpPr>
          <p:nvPr>
            <p:ph type="body" idx="1"/>
          </p:nvPr>
        </p:nvSpPr>
        <p:spPr>
          <a:xfrm>
            <a:off x="438784" y="2714625"/>
            <a:ext cx="9763315" cy="3414672"/>
          </a:xfrm>
          <a:prstGeom prst="rect">
            <a:avLst/>
          </a:prstGeom>
        </p:spPr>
        <p:txBody>
          <a:bodyPr lIns="0" tIns="0" rIns="0" bIns="0">
            <a:noAutofit/>
          </a:bodyPr>
          <a:lstStyle>
            <a:lvl1pPr>
              <a:lnSpc>
                <a:spcPct val="130000"/>
              </a:lnSpc>
              <a:tabLst>
                <a:tab pos="360000" algn="l"/>
                <a:tab pos="720000" algn="l"/>
                <a:tab pos="1080000" algn="l"/>
                <a:tab pos="1440000" algn="l"/>
                <a:tab pos="2160000" algn="l"/>
                <a:tab pos="2880000" algn="l"/>
                <a:tab pos="3600000" algn="l"/>
              </a:tabLst>
              <a:defRPr sz="1800" b="0" i="0">
                <a:solidFill>
                  <a:srgbClr val="008988"/>
                </a:solidFill>
                <a:latin typeface="Arial" pitchFamily="34" charset="0"/>
                <a:cs typeface="Arial" pitchFamily="34" charset="0"/>
              </a:defRPr>
            </a:lvl1pPr>
          </a:lstStyle>
          <a:p>
            <a:pPr lvl="0"/>
            <a:r>
              <a:rPr lang="en-US"/>
              <a:t>Edit Master text styles</a:t>
            </a:r>
          </a:p>
          <a:p>
            <a:pPr lvl="1"/>
            <a:r>
              <a:rPr lang="en-US"/>
              <a:t>Second level</a:t>
            </a:r>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igh_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ext Placeholder 21"/>
          <p:cNvSpPr>
            <a:spLocks noGrp="1"/>
          </p:cNvSpPr>
          <p:nvPr>
            <p:ph idx="1"/>
          </p:nvPr>
        </p:nvSpPr>
        <p:spPr>
          <a:xfrm>
            <a:off x="469900" y="1356332"/>
            <a:ext cx="9710800" cy="5098251"/>
          </a:xfrm>
          <a:prstGeom prst="rect">
            <a:avLst/>
          </a:prstGeom>
        </p:spPr>
        <p:txBody>
          <a:bodyPr vert="horz" lIns="91440" tIns="45720" rIns="91440" bIns="45720" rtlCol="0">
            <a:noAutofit/>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42490123"/>
      </p:ext>
    </p:extLst>
  </p:cSld>
  <p:clrMapOvr>
    <a:masterClrMapping/>
  </p:clrMapOvr>
  <p:extLst mod="1">
    <p:ext uri="{DCECCB84-F9BA-43D5-87BE-67443E8EF086}">
      <p15:sldGuideLst xmlns:p15="http://schemas.microsoft.com/office/powerpoint/2012/main">
        <p15:guide id="1" orient="horz" pos="84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_2 columns">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8"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9" name="Holder 3"/>
          <p:cNvSpPr>
            <a:spLocks noGrp="1"/>
          </p:cNvSpPr>
          <p:nvPr>
            <p:ph type="body" idx="1"/>
          </p:nvPr>
        </p:nvSpPr>
        <p:spPr>
          <a:xfrm>
            <a:off x="491298"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sp>
        <p:nvSpPr>
          <p:cNvPr id="10" name="Holder 3"/>
          <p:cNvSpPr>
            <a:spLocks noGrp="1"/>
          </p:cNvSpPr>
          <p:nvPr>
            <p:ph type="body" idx="10"/>
          </p:nvPr>
        </p:nvSpPr>
        <p:spPr>
          <a:xfrm>
            <a:off x="5467300"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pic>
        <p:nvPicPr>
          <p:cNvPr id="11" name="Picture 10"/>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2" name="Group 11"/>
          <p:cNvGrpSpPr>
            <a:grpSpLocks noGrp="1" noSelect="1" noRot="1" noMove="1" noResize="1"/>
          </p:cNvGrpSpPr>
          <p:nvPr userDrawn="1">
            <p:custDataLst>
              <p:tags r:id="rId6"/>
            </p:custDataLst>
          </p:nvPr>
        </p:nvGrpSpPr>
        <p:grpSpPr>
          <a:xfrm>
            <a:off x="165100" y="6646133"/>
            <a:ext cx="10287000" cy="58876"/>
            <a:chOff x="165100" y="6646133"/>
            <a:chExt cx="10287000" cy="58876"/>
          </a:xfrm>
        </p:grpSpPr>
        <p:cxnSp>
          <p:nvCxnSpPr>
            <p:cNvPr id="14" name="Straight Connector 13"/>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4214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a:spLocks noGrp="1" noSelect="1" noRot="1" noMove="1" noResize="1" noEditPoints="1" noAdjustHandles="1" noChangeArrowheads="1" noChangeShapeType="1" noTextEdit="1"/>
          </p:cNvSpPr>
          <p:nvPr>
            <p:custDataLst>
              <p:tags r:id="rId3"/>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a:spLocks noGrp="1" noSelect="1" noRot="1" noMove="1" noResize="1" noEditPoints="1" noAdjustHandles="1" noChangeArrowheads="1" noChangeShapeType="1" noTextEdit="1"/>
          </p:cNvSpPr>
          <p:nvPr>
            <p:custDataLst>
              <p:tags r:id="rId4"/>
            </p:custDataLst>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5"/>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6"/>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pic>
        <p:nvPicPr>
          <p:cNvPr id="9" name="Picture 8"/>
          <p:cNvPicPr>
            <a:picLocks noGrp="1" noSelect="1" noRot="1" noMove="1" noResize="1" noEditPoints="1" noAdjustHandles="1" noChangeArrowheads="1" noChangeShapeType="1"/>
          </p:cNvPicPr>
          <p:nvPr userDrawn="1">
            <p:custDataLst>
              <p:tags r:id="rId7"/>
            </p:custDataLst>
          </p:nvPr>
        </p:nvPicPr>
        <p:blipFill>
          <a:blip r:embed="rId10"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0" name="Group 9"/>
          <p:cNvGrpSpPr>
            <a:grpSpLocks noGrp="1" noSelect="1" noRot="1" noMove="1" noResize="1"/>
          </p:cNvGrpSpPr>
          <p:nvPr userDrawn="1">
            <p:custDataLst>
              <p:tags r:id="rId8"/>
            </p:custDataLst>
          </p:nvPr>
        </p:nvGrpSpPr>
        <p:grpSpPr>
          <a:xfrm>
            <a:off x="165100" y="6646133"/>
            <a:ext cx="10287000" cy="58876"/>
            <a:chOff x="165100" y="6646133"/>
            <a:chExt cx="10287000" cy="58876"/>
          </a:xfrm>
        </p:grpSpPr>
        <p:cxnSp>
          <p:nvCxnSpPr>
            <p:cNvPr id="12" name="Straight Connector 11"/>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3" name="Picture 2"/>
          <p:cNvPicPr>
            <a:picLocks noGrp="1" noSelect="1" noRot="1" noMove="1" noResize="1" noEditPoints="1" noAdjustHandles="1" noChangeArrowheads="1" noChangeShapeType="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_magenta">
    <p:bg>
      <p:bgPr>
        <a:solidFill>
          <a:schemeClr val="bg1"/>
        </a:solidFill>
        <a:effectLst/>
      </p:bgPr>
    </p:bg>
    <p:spTree>
      <p:nvGrpSpPr>
        <p:cNvPr id="1" name=""/>
        <p:cNvGrpSpPr/>
        <p:nvPr/>
      </p:nvGrpSpPr>
      <p:grpSpPr>
        <a:xfrm>
          <a:off x="0" y="0"/>
          <a:ext cx="0" cy="0"/>
          <a:chOff x="0" y="0"/>
          <a:chExt cx="0" cy="0"/>
        </a:xfrm>
      </p:grpSpPr>
      <p:sp>
        <p:nvSpPr>
          <p:cNvPr id="2"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EB3C8C">
              <a:alpha val="25000"/>
            </a:srgbClr>
          </a:solidFill>
        </p:spPr>
        <p:txBody>
          <a:bodyPr wrap="square" lIns="0" tIns="0" rIns="0" bIns="0" rtlCol="0"/>
          <a:lstStyle/>
          <a:p>
            <a:endParaRPr dirty="0">
              <a:latin typeface="Arial" pitchFamily="34" charset="0"/>
            </a:endParaRPr>
          </a:p>
        </p:txBody>
      </p:sp>
      <p:sp>
        <p:nvSpPr>
          <p:cNvPr id="3"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10" cstate="print"/>
            <a:stretch>
              <a:fillRect/>
            </a:stretch>
          </a:blipFill>
        </p:spPr>
        <p:txBody>
          <a:bodyPr wrap="square" lIns="0" tIns="0" rIns="0" bIns="0" rtlCol="0"/>
          <a:lstStyle/>
          <a:p>
            <a:endParaRPr dirty="0">
              <a:latin typeface="Arial" pitchFamily="34" charset="0"/>
            </a:endParaRPr>
          </a:p>
        </p:txBody>
      </p:sp>
      <p:sp>
        <p:nvSpPr>
          <p:cNvPr id="4" name="object 4"/>
          <p:cNvSpPr>
            <a:spLocks noGrp="1" noSelect="1" noRot="1" noMove="1" noResize="1" noEditPoints="1" noAdjustHandles="1" noChangeArrowheads="1" noChangeShapeType="1" noTextEdit="1"/>
          </p:cNvSpPr>
          <p:nvPr userDrawn="1">
            <p:custDataLst>
              <p:tags r:id="rId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5" name="object 5"/>
          <p:cNvSpPr>
            <a:spLocks noGrp="1" noSelect="1" noRot="1" noMove="1" noResize="1" noEditPoints="1" noAdjustHandles="1" noChangeArrowheads="1" noChangeShapeType="1" noTextEdit="1"/>
          </p:cNvSpPr>
          <p:nvPr userDrawn="1">
            <p:custDataLst>
              <p:tags r:id="rId4"/>
            </p:custDataLst>
          </p:nvPr>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6" name="object 6"/>
          <p:cNvSpPr>
            <a:spLocks noGrp="1" noSelect="1" noRot="1" noMove="1" noResize="1" noEditPoints="1" noAdjustHandles="1" noChangeArrowheads="1" noChangeShapeType="1" noTextEdit="1"/>
          </p:cNvSpPr>
          <p:nvPr userDrawn="1">
            <p:custDataLst>
              <p:tags r:id="rId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7" name="object 7"/>
          <p:cNvSpPr>
            <a:spLocks noGrp="1" noSelect="1" noRot="1" noMove="1" noResize="1" noEditPoints="1" noAdjustHandles="1" noChangeArrowheads="1" noChangeShapeType="1" noTextEdit="1"/>
          </p:cNvSpPr>
          <p:nvPr userDrawn="1">
            <p:custDataLst>
              <p:tags r:id="rId6"/>
            </p:custDataLst>
          </p:nvPr>
        </p:nvSpPr>
        <p:spPr>
          <a:xfrm>
            <a:off x="9305946" y="6850195"/>
            <a:ext cx="1143342" cy="436430"/>
          </a:xfrm>
          <a:prstGeom prst="rect">
            <a:avLst/>
          </a:prstGeom>
          <a:blipFill>
            <a:blip r:embed="rId11" cstate="print"/>
            <a:stretch>
              <a:fillRect/>
            </a:stretch>
          </a:blipFill>
        </p:spPr>
        <p:txBody>
          <a:bodyPr wrap="square" lIns="0" tIns="0" rIns="0" bIns="0" rtlCol="0"/>
          <a:lstStyle/>
          <a:p>
            <a:endParaRPr dirty="0">
              <a:latin typeface="Arial" pitchFamily="34" charset="0"/>
            </a:endParaRPr>
          </a:p>
        </p:txBody>
      </p:sp>
      <p:sp>
        <p:nvSpPr>
          <p:cNvPr id="18" name="Text Placeholder 17"/>
          <p:cNvSpPr>
            <a:spLocks noGrp="1"/>
          </p:cNvSpPr>
          <p:nvPr>
            <p:ph type="body" sz="quarter" idx="10" hasCustomPrompt="1"/>
          </p:nvPr>
        </p:nvSpPr>
        <p:spPr>
          <a:xfrm>
            <a:off x="774700" y="5686425"/>
            <a:ext cx="3352800" cy="609600"/>
          </a:xfrm>
          <a:prstGeom prst="rect">
            <a:avLst/>
          </a:prstGeom>
        </p:spPr>
        <p:txBody>
          <a:bodyPr/>
          <a:lstStyle>
            <a:lvl1pPr marL="0" marR="0" indent="0" defTabSz="914400" eaLnBrk="1" fontAlgn="auto" latinLnBrk="0" hangingPunct="1">
              <a:lnSpc>
                <a:spcPct val="130000"/>
              </a:lnSpc>
              <a:spcBef>
                <a:spcPts val="0"/>
              </a:spcBef>
              <a:spcAft>
                <a:spcPts val="1800"/>
              </a:spcAft>
              <a:buClrTx/>
              <a:buSzTx/>
              <a:buFontTx/>
              <a:buNone/>
              <a:tabLst>
                <a:tab pos="360000" algn="l"/>
                <a:tab pos="720000" algn="l"/>
                <a:tab pos="1080000" algn="l"/>
                <a:tab pos="1440000" algn="l"/>
                <a:tab pos="1800000" algn="l"/>
              </a:tabLst>
              <a:defRPr lang="en-GB" sz="1400" b="0" baseline="0" dirty="0" smtClean="0">
                <a:solidFill>
                  <a:srgbClr val="C8337E"/>
                </a:solidFill>
                <a:latin typeface="Arial" pitchFamily="34" charset="0"/>
                <a:ea typeface="+mn-ea"/>
                <a:cs typeface="Arial" pitchFamily="34" charset="0"/>
              </a:defRPr>
            </a:lvl1pPr>
            <a:lvl2pPr>
              <a:defRPr sz="2200">
                <a:solidFill>
                  <a:srgbClr val="C8337E"/>
                </a:solidFill>
                <a:latin typeface="Arial" pitchFamily="34" charset="0"/>
                <a:cs typeface="Arial" pitchFamily="34" charset="0"/>
              </a:defRPr>
            </a:lvl2pPr>
            <a:lvl3pPr>
              <a:defRPr sz="2200">
                <a:solidFill>
                  <a:srgbClr val="C8337E"/>
                </a:solidFill>
                <a:latin typeface="Arial" pitchFamily="34" charset="0"/>
                <a:cs typeface="Arial" pitchFamily="34" charset="0"/>
              </a:defRPr>
            </a:lvl3pPr>
            <a:lvl4pPr>
              <a:defRPr sz="2200">
                <a:solidFill>
                  <a:srgbClr val="C8337E"/>
                </a:solidFill>
                <a:latin typeface="Arial" pitchFamily="34" charset="0"/>
                <a:cs typeface="Arial" pitchFamily="34" charset="0"/>
              </a:defRPr>
            </a:lvl4pPr>
            <a:lvl5pPr>
              <a:defRPr sz="2200">
                <a:solidFill>
                  <a:srgbClr val="C8337E"/>
                </a:solidFill>
                <a:latin typeface="Arial" pitchFamily="34" charset="0"/>
                <a:cs typeface="Arial" pitchFamily="34" charset="0"/>
              </a:defRPr>
            </a:lvl5pPr>
          </a:lstStyle>
          <a:p>
            <a:pPr lvl="0"/>
            <a:r>
              <a:rPr lang="en-US" dirty="0"/>
              <a:t>Date or name etc here</a:t>
            </a:r>
            <a:endParaRPr lang="en-GB" dirty="0"/>
          </a:p>
        </p:txBody>
      </p:sp>
      <p:sp>
        <p:nvSpPr>
          <p:cNvPr id="10" name="Title 11"/>
          <p:cNvSpPr>
            <a:spLocks noGrp="1"/>
          </p:cNvSpPr>
          <p:nvPr>
            <p:ph type="title" hasCustomPrompt="1"/>
          </p:nvPr>
        </p:nvSpPr>
        <p:spPr>
          <a:xfrm>
            <a:off x="774000" y="4316400"/>
            <a:ext cx="3312000" cy="1368000"/>
          </a:xfrm>
          <a:prstGeom prst="rect">
            <a:avLst/>
          </a:prstGeom>
        </p:spPr>
        <p:txBody>
          <a:bodyPr/>
          <a:lstStyle>
            <a:lvl1pPr marL="12700" marR="5080">
              <a:lnSpc>
                <a:spcPts val="3200"/>
              </a:lnSpc>
              <a:defRPr lang="en-GB" sz="2800" b="1" spc="-30" baseline="0" dirty="0" smtClean="0">
                <a:solidFill>
                  <a:srgbClr val="C8337E"/>
                </a:solidFill>
                <a:latin typeface="Arial"/>
                <a:ea typeface="+mn-ea"/>
                <a:cs typeface="Arial"/>
              </a:defRPr>
            </a:lvl1pPr>
          </a:lstStyle>
          <a:p>
            <a:pPr marL="12700" marR="5080">
              <a:lnSpc>
                <a:spcPts val="3200"/>
              </a:lnSpc>
            </a:pPr>
            <a:r>
              <a:rPr lang="en-GB" sz="2800" b="1" spc="-30" dirty="0">
                <a:solidFill>
                  <a:srgbClr val="EB3C8C"/>
                </a:solidFill>
                <a:latin typeface="Arial"/>
                <a:cs typeface="Arial"/>
              </a:rPr>
              <a:t>Section divide</a:t>
            </a:r>
            <a:r>
              <a:rPr lang="en-GB" sz="2800" b="1" dirty="0">
                <a:solidFill>
                  <a:srgbClr val="EB3C8C"/>
                </a:solidFill>
                <a:latin typeface="Arial"/>
                <a:cs typeface="Arial"/>
              </a:rPr>
              <a:t>r</a:t>
            </a:r>
            <a:r>
              <a:rPr lang="en-GB" sz="2800" b="1" spc="-60" dirty="0">
                <a:solidFill>
                  <a:srgbClr val="EB3C8C"/>
                </a:solidFill>
                <a:latin typeface="Arial"/>
                <a:cs typeface="Arial"/>
              </a:rPr>
              <a:t>,</a:t>
            </a:r>
            <a:br>
              <a:rPr lang="en-GB" sz="2800" b="1" spc="-60" dirty="0">
                <a:solidFill>
                  <a:srgbClr val="EB3C8C"/>
                </a:solidFill>
                <a:latin typeface="Arial"/>
                <a:cs typeface="Arial"/>
              </a:rPr>
            </a:br>
            <a:r>
              <a:rPr lang="en-GB" sz="2800" b="1" spc="-30" dirty="0">
                <a:solidFill>
                  <a:srgbClr val="EB3C8C"/>
                </a:solidFill>
                <a:latin typeface="Arial"/>
                <a:cs typeface="Arial"/>
              </a:rPr>
              <a:t>i</a:t>
            </a:r>
            <a:r>
              <a:rPr lang="en-GB" sz="2800" b="1" spc="-60" dirty="0">
                <a:solidFill>
                  <a:srgbClr val="EB3C8C"/>
                </a:solidFill>
                <a:latin typeface="Arial"/>
                <a:cs typeface="Arial"/>
              </a:rPr>
              <a:t>f </a:t>
            </a:r>
            <a:r>
              <a:rPr lang="en-GB" sz="2800" b="1" spc="-30" dirty="0">
                <a:solidFill>
                  <a:srgbClr val="EB3C8C"/>
                </a:solidFill>
                <a:latin typeface="Arial"/>
                <a:cs typeface="Arial"/>
              </a:rPr>
              <a:t>required.</a:t>
            </a:r>
            <a:endParaRPr lang="en-GB" sz="2800" dirty="0">
              <a:latin typeface="Arial"/>
              <a:cs typeface="Arial"/>
            </a:endParaRPr>
          </a:p>
        </p:txBody>
      </p:sp>
      <p:sp>
        <p:nvSpPr>
          <p:cNvPr id="13" name="Rectangle 12"/>
          <p:cNvSpPr>
            <a:spLocks noGrp="1" noSelect="1" noRot="1" noMove="1" noResize="1" noEditPoints="1" noAdjustHandles="1" noChangeArrowheads="1" noChangeShapeType="1" noTextEdit="1"/>
          </p:cNvSpPr>
          <p:nvPr userDrawn="1">
            <p:custDataLst>
              <p:tags r:id="rId7"/>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Grp="1" noSelect="1" noRot="1" noMove="1" noResize="1" noEditPoints="1" noAdjustHandles="1" noChangeArrowheads="1" noChangeShapeType="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object 4"/>
          <p:cNvSpPr>
            <a:spLocks noGrp="1" noSelect="1" noRot="1" noMove="1" noResize="1" noEditPoints="1" noAdjustHandles="1" noChangeArrowheads="1" noChangeShapeType="1" noTextEdit="1"/>
          </p:cNvSpPr>
          <p:nvPr userDrawn="1">
            <p:custDataLst>
              <p:tags r:id="rId1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object 7"/>
          <p:cNvSpPr>
            <a:spLocks noGrp="1" noSelect="1" noRot="1" noMove="1" noResize="1" noEditPoints="1" noAdjustHandles="1" noChangeArrowheads="1" noChangeShapeType="1" noTextEdit="1"/>
          </p:cNvSpPr>
          <p:nvPr userDrawn="1">
            <p:custDataLst>
              <p:tags r:id="rId14"/>
            </p:custDataLst>
          </p:nvPr>
        </p:nvSpPr>
        <p:spPr>
          <a:xfrm>
            <a:off x="9305946" y="6878774"/>
            <a:ext cx="1143342" cy="436430"/>
          </a:xfrm>
          <a:prstGeom prst="rect">
            <a:avLst/>
          </a:prstGeom>
          <a:blipFill>
            <a:blip r:embed="rId18" cstate="print"/>
            <a:stretch>
              <a:fillRect/>
            </a:stretch>
          </a:blip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1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idx="1"/>
          </p:nvPr>
        </p:nvSpPr>
        <p:spPr>
          <a:xfrm>
            <a:off x="534988" y="1765300"/>
            <a:ext cx="9623425" cy="468928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itle Placeholder 22"/>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Rectangle 2"/>
          <p:cNvSpPr>
            <a:spLocks noGrp="1" noSelect="1" noRot="1" noMove="1" noResize="1" noEditPoints="1" noAdjustHandles="1" noChangeArrowheads="1" noChangeShapeType="1" noTextEdit="1"/>
          </p:cNvSpPr>
          <p:nvPr userDrawn="1">
            <p:custDataLst>
              <p:tags r:id="rId16"/>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Grp="1" noSelect="1" noRot="1" noMove="1" noResize="1" noEditPoints="1" noAdjustHandles="1" noChangeArrowheads="1" noChangeShapeType="1"/>
          </p:cNvPicPr>
          <p:nvPr userDrawn="1">
            <p:custDataLst>
              <p:tags r:id="rId17"/>
            </p:custDataLst>
          </p:nvPr>
        </p:nvPicPr>
        <p:blipFill>
          <a:blip r:embed="rId19"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68" r:id="rId4"/>
    <p:sldLayoutId id="2147483680" r:id="rId5"/>
    <p:sldLayoutId id="2147483679" r:id="rId6"/>
    <p:sldLayoutId id="2147483670" r:id="rId7"/>
    <p:sldLayoutId id="2147483665" r:id="rId8"/>
    <p:sldLayoutId id="2147483673" r:id="rId9"/>
    <p:sldLayoutId id="2147483674" r:id="rId10"/>
    <p:sldLayoutId id="2147483671" r:id="rId11"/>
  </p:sldLayoutIdLst>
  <p:txStyles>
    <p:titleStyle>
      <a:lvl1pPr eaLnBrk="1" hangingPunct="1">
        <a:defRPr sz="2800" b="1">
          <a:solidFill>
            <a:srgbClr val="008988"/>
          </a:solidFill>
          <a:latin typeface="+mj-lt"/>
          <a:ea typeface="+mj-ea"/>
          <a:cs typeface="+mj-cs"/>
        </a:defRPr>
      </a:lvl1pPr>
    </p:titleStyle>
    <p:bodyStyle>
      <a:lvl1pPr marL="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1pPr>
      <a:lvl2pPr marL="4572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2pPr>
      <a:lvl3pPr marL="9144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3pPr>
      <a:lvl4pPr marL="13716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4pPr>
      <a:lvl5pPr marL="18288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mod="1">
    <p:ext uri="{27BBF7A9-308A-43DC-89C8-2F10F3537804}">
      <p15:sldGuideLst xmlns:p15="http://schemas.microsoft.com/office/powerpoint/2012/main">
        <p15:guide id="1" orient="horz" pos="42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 Id="rId4" Type="http://schemas.openxmlformats.org/officeDocument/2006/relationships/image" Target="../media/image35.jpeg"/></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xml"/><Relationship Id="rId6" Type="http://schemas.microsoft.com/office/2007/relationships/hdphoto" Target="../media/hdphoto3.wdp"/><Relationship Id="rId5" Type="http://schemas.openxmlformats.org/officeDocument/2006/relationships/image" Target="../media/image39.png"/><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 Id="rId4" Type="http://schemas.openxmlformats.org/officeDocument/2006/relationships/image" Target="../media/image42.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image" Target="../media/image13.jpeg"/><Relationship Id="rId1" Type="http://schemas.openxmlformats.org/officeDocument/2006/relationships/slideLayout" Target="../slideLayouts/slideLayout4.xml"/><Relationship Id="rId6" Type="http://schemas.openxmlformats.org/officeDocument/2006/relationships/image" Target="../media/image16.jpeg"/><Relationship Id="rId11" Type="http://schemas.openxmlformats.org/officeDocument/2006/relationships/image" Target="../media/image20.jpeg"/><Relationship Id="rId5" Type="http://schemas.openxmlformats.org/officeDocument/2006/relationships/image" Target="../media/image15.jpeg"/><Relationship Id="rId10" Type="http://schemas.openxmlformats.org/officeDocument/2006/relationships/image" Target="../media/image19.jpeg"/><Relationship Id="rId4" Type="http://schemas.microsoft.com/office/2007/relationships/hdphoto" Target="../media/hdphoto1.wdp"/><Relationship Id="rId9"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jpeg"/></Relationships>
</file>

<file path=ppt/slides/_rels/slide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30876" y="1746276"/>
            <a:ext cx="3571875" cy="476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W:\Veterinary_Services\Community and Education\IMAGES\1_Animal_Image_Library\Cats\Archive\Cat_white ou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225" y="2009782"/>
            <a:ext cx="235743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falcon\user_data\SHARING FOLDER\!Temporary Sharing - Items will be deleted when 7 days old!\Vicki from Sarah\shutterstock_12751127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4452" y="2818263"/>
            <a:ext cx="3816424"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3186460" y="613073"/>
            <a:ext cx="4100136" cy="1872208"/>
          </a:xfrm>
          <a:prstGeom prst="rect">
            <a:avLst/>
          </a:prstGeom>
          <a:noFill/>
        </p:spPr>
      </p:pic>
      <p:sp>
        <p:nvSpPr>
          <p:cNvPr id="7" name="TextBox 6"/>
          <p:cNvSpPr txBox="1"/>
          <p:nvPr/>
        </p:nvSpPr>
        <p:spPr>
          <a:xfrm>
            <a:off x="-1060635" y="6733753"/>
            <a:ext cx="6107898"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Are you Alive?</a:t>
            </a:r>
          </a:p>
        </p:txBody>
      </p:sp>
    </p:spTree>
    <p:extLst>
      <p:ext uri="{BB962C8B-B14F-4D97-AF65-F5344CB8AC3E}">
        <p14:creationId xmlns:p14="http://schemas.microsoft.com/office/powerpoint/2010/main" val="293739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017" y="689309"/>
            <a:ext cx="9479924" cy="1077218"/>
          </a:xfrm>
          <a:prstGeom prst="rect">
            <a:avLst/>
          </a:prstGeom>
          <a:noFill/>
        </p:spPr>
        <p:txBody>
          <a:bodyPr wrap="square" rtlCol="0">
            <a:spAutoFit/>
          </a:bodyPr>
          <a:lstStyle/>
          <a:p>
            <a:r>
              <a:rPr lang="en-GB" sz="3200" b="1" dirty="0">
                <a:solidFill>
                  <a:srgbClr val="008080"/>
                </a:solidFill>
                <a:latin typeface="Comic Sans MS" panose="030F0702030302020204" pitchFamily="66" charset="0"/>
              </a:rPr>
              <a:t>Anything                 or        has never been alive.</a:t>
            </a:r>
          </a:p>
        </p:txBody>
      </p:sp>
      <p:pic>
        <p:nvPicPr>
          <p:cNvPr id="4" name="Picture 3">
            <a:extLst>
              <a:ext uri="{FF2B5EF4-FFF2-40B4-BE49-F238E27FC236}">
                <a16:creationId xmlns:a16="http://schemas.microsoft.com/office/drawing/2014/main" id="{8515D768-3612-4758-B3D8-6077A7D83F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5127" y="3789076"/>
            <a:ext cx="3584648" cy="2389765"/>
          </a:xfrm>
          <a:prstGeom prst="rect">
            <a:avLst/>
          </a:prstGeom>
        </p:spPr>
      </p:pic>
      <p:pic>
        <p:nvPicPr>
          <p:cNvPr id="5" name="Picture 4">
            <a:extLst>
              <a:ext uri="{FF2B5EF4-FFF2-40B4-BE49-F238E27FC236}">
                <a16:creationId xmlns:a16="http://schemas.microsoft.com/office/drawing/2014/main" id="{989C8562-C54D-46D1-83F9-9898B6C1DC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6744" y="1957878"/>
            <a:ext cx="2175295" cy="2269318"/>
          </a:xfrm>
          <a:prstGeom prst="rect">
            <a:avLst/>
          </a:prstGeom>
        </p:spPr>
      </p:pic>
      <p:sp>
        <p:nvSpPr>
          <p:cNvPr id="6" name="TextBox 5">
            <a:extLst>
              <a:ext uri="{FF2B5EF4-FFF2-40B4-BE49-F238E27FC236}">
                <a16:creationId xmlns:a16="http://schemas.microsoft.com/office/drawing/2014/main" id="{134090D7-7115-45EB-BB2F-CD27C5DE1568}"/>
              </a:ext>
            </a:extLst>
          </p:cNvPr>
          <p:cNvSpPr txBox="1"/>
          <p:nvPr/>
        </p:nvSpPr>
        <p:spPr>
          <a:xfrm>
            <a:off x="2275661" y="689309"/>
            <a:ext cx="1584176" cy="584775"/>
          </a:xfrm>
          <a:prstGeom prst="rect">
            <a:avLst/>
          </a:prstGeom>
          <a:noFill/>
        </p:spPr>
        <p:txBody>
          <a:bodyPr wrap="square" rtlCol="0">
            <a:spAutoFit/>
          </a:bodyPr>
          <a:lstStyle/>
          <a:p>
            <a:r>
              <a:rPr lang="en-GB" sz="3200" b="1" dirty="0">
                <a:solidFill>
                  <a:srgbClr val="008080"/>
                </a:solidFill>
                <a:latin typeface="Comic Sans MS" panose="030F0702030302020204" pitchFamily="66" charset="0"/>
              </a:rPr>
              <a:t>metal,</a:t>
            </a:r>
          </a:p>
        </p:txBody>
      </p:sp>
      <p:sp>
        <p:nvSpPr>
          <p:cNvPr id="7" name="TextBox 6">
            <a:extLst>
              <a:ext uri="{FF2B5EF4-FFF2-40B4-BE49-F238E27FC236}">
                <a16:creationId xmlns:a16="http://schemas.microsoft.com/office/drawing/2014/main" id="{6D361E02-8B10-4B97-9111-1F2086A138EB}"/>
              </a:ext>
            </a:extLst>
          </p:cNvPr>
          <p:cNvSpPr txBox="1"/>
          <p:nvPr/>
        </p:nvSpPr>
        <p:spPr>
          <a:xfrm>
            <a:off x="3668377" y="689309"/>
            <a:ext cx="1584176" cy="584775"/>
          </a:xfrm>
          <a:prstGeom prst="rect">
            <a:avLst/>
          </a:prstGeom>
          <a:noFill/>
        </p:spPr>
        <p:txBody>
          <a:bodyPr wrap="square" rtlCol="0">
            <a:spAutoFit/>
          </a:bodyPr>
          <a:lstStyle/>
          <a:p>
            <a:r>
              <a:rPr lang="en-GB" sz="3200" b="1" dirty="0">
                <a:solidFill>
                  <a:srgbClr val="008080"/>
                </a:solidFill>
                <a:latin typeface="Comic Sans MS" panose="030F0702030302020204" pitchFamily="66" charset="0"/>
              </a:rPr>
              <a:t>plastic</a:t>
            </a:r>
          </a:p>
        </p:txBody>
      </p:sp>
      <p:sp>
        <p:nvSpPr>
          <p:cNvPr id="8" name="TextBox 7">
            <a:extLst>
              <a:ext uri="{FF2B5EF4-FFF2-40B4-BE49-F238E27FC236}">
                <a16:creationId xmlns:a16="http://schemas.microsoft.com/office/drawing/2014/main" id="{E8D24CF3-A7B1-43D6-A368-6B44ABA958BA}"/>
              </a:ext>
            </a:extLst>
          </p:cNvPr>
          <p:cNvSpPr txBox="1"/>
          <p:nvPr/>
        </p:nvSpPr>
        <p:spPr>
          <a:xfrm>
            <a:off x="5707481" y="689308"/>
            <a:ext cx="1584176" cy="584775"/>
          </a:xfrm>
          <a:prstGeom prst="rect">
            <a:avLst/>
          </a:prstGeom>
          <a:noFill/>
        </p:spPr>
        <p:txBody>
          <a:bodyPr wrap="square" rtlCol="0">
            <a:spAutoFit/>
          </a:bodyPr>
          <a:lstStyle/>
          <a:p>
            <a:r>
              <a:rPr lang="en-GB" sz="3200" b="1" dirty="0">
                <a:solidFill>
                  <a:srgbClr val="008080"/>
                </a:solidFill>
                <a:latin typeface="Comic Sans MS" panose="030F0702030302020204" pitchFamily="66" charset="0"/>
              </a:rPr>
              <a:t>stone</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4132" y="1957878"/>
            <a:ext cx="3784227" cy="2806275"/>
          </a:xfrm>
          <a:prstGeom prst="rect">
            <a:avLst/>
          </a:prstGeom>
        </p:spPr>
      </p:pic>
    </p:spTree>
    <p:extLst>
      <p:ext uri="{BB962C8B-B14F-4D97-AF65-F5344CB8AC3E}">
        <p14:creationId xmlns:p14="http://schemas.microsoft.com/office/powerpoint/2010/main" val="126317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0"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17063" y="794844"/>
            <a:ext cx="9479924" cy="584775"/>
          </a:xfrm>
          <a:prstGeom prst="rect">
            <a:avLst/>
          </a:prstGeom>
          <a:noFill/>
        </p:spPr>
        <p:txBody>
          <a:bodyPr wrap="square" rtlCol="0">
            <a:spAutoFit/>
          </a:bodyPr>
          <a:lstStyle/>
          <a:p>
            <a:r>
              <a:rPr lang="en-GB" sz="3200" b="1" dirty="0">
                <a:solidFill>
                  <a:srgbClr val="008080"/>
                </a:solidFill>
                <a:latin typeface="Comic Sans MS" panose="030F0702030302020204" pitchFamily="66" charset="0"/>
              </a:rPr>
              <a:t>Living test</a:t>
            </a:r>
          </a:p>
        </p:txBody>
      </p:sp>
      <p:sp>
        <p:nvSpPr>
          <p:cNvPr id="3" name="TextBox 2"/>
          <p:cNvSpPr txBox="1"/>
          <p:nvPr/>
        </p:nvSpPr>
        <p:spPr>
          <a:xfrm>
            <a:off x="828461" y="2050158"/>
            <a:ext cx="4032448" cy="461665"/>
          </a:xfrm>
          <a:prstGeom prst="rect">
            <a:avLst/>
          </a:prstGeom>
          <a:noFill/>
        </p:spPr>
        <p:txBody>
          <a:bodyPr wrap="square" rtlCol="0">
            <a:spAutoFit/>
          </a:bodyPr>
          <a:lstStyle/>
          <a:p>
            <a:r>
              <a:rPr lang="en-GB" sz="2400" b="1" dirty="0">
                <a:solidFill>
                  <a:srgbClr val="008080"/>
                </a:solidFill>
                <a:latin typeface="Comic Sans MS" panose="030F0702030302020204" pitchFamily="66" charset="0"/>
              </a:rPr>
              <a:t>Can it move?</a:t>
            </a:r>
          </a:p>
        </p:txBody>
      </p:sp>
      <p:pic>
        <p:nvPicPr>
          <p:cNvPr id="4" name="Picture 3">
            <a:extLst>
              <a:ext uri="{FF2B5EF4-FFF2-40B4-BE49-F238E27FC236}">
                <a16:creationId xmlns:a16="http://schemas.microsoft.com/office/drawing/2014/main" id="{9983C7A0-4F62-4090-A6BD-964BF6C293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3085" y="4293308"/>
            <a:ext cx="3676994" cy="1901467"/>
          </a:xfrm>
          <a:prstGeom prst="rect">
            <a:avLst/>
          </a:prstGeom>
        </p:spPr>
      </p:pic>
      <p:sp>
        <p:nvSpPr>
          <p:cNvPr id="5" name="TextBox 4">
            <a:extLst>
              <a:ext uri="{FF2B5EF4-FFF2-40B4-BE49-F238E27FC236}">
                <a16:creationId xmlns:a16="http://schemas.microsoft.com/office/drawing/2014/main" id="{7DD3F639-38D8-4BF3-B701-D828E2B15520}"/>
              </a:ext>
            </a:extLst>
          </p:cNvPr>
          <p:cNvSpPr txBox="1"/>
          <p:nvPr/>
        </p:nvSpPr>
        <p:spPr>
          <a:xfrm>
            <a:off x="822762" y="2492948"/>
            <a:ext cx="4032448" cy="461665"/>
          </a:xfrm>
          <a:prstGeom prst="rect">
            <a:avLst/>
          </a:prstGeom>
          <a:noFill/>
        </p:spPr>
        <p:txBody>
          <a:bodyPr wrap="square" rtlCol="0">
            <a:spAutoFit/>
          </a:bodyPr>
          <a:lstStyle/>
          <a:p>
            <a:r>
              <a:rPr lang="en-GB" sz="2400" b="1" dirty="0">
                <a:solidFill>
                  <a:srgbClr val="008080"/>
                </a:solidFill>
                <a:latin typeface="Comic Sans MS" panose="030F0702030302020204" pitchFamily="66" charset="0"/>
              </a:rPr>
              <a:t>Can it grow?</a:t>
            </a:r>
          </a:p>
        </p:txBody>
      </p:sp>
      <p:sp>
        <p:nvSpPr>
          <p:cNvPr id="6" name="TextBox 5">
            <a:extLst>
              <a:ext uri="{FF2B5EF4-FFF2-40B4-BE49-F238E27FC236}">
                <a16:creationId xmlns:a16="http://schemas.microsoft.com/office/drawing/2014/main" id="{C01D5E07-6353-4484-B4C3-E982FCEB92E8}"/>
              </a:ext>
            </a:extLst>
          </p:cNvPr>
          <p:cNvSpPr txBox="1"/>
          <p:nvPr/>
        </p:nvSpPr>
        <p:spPr>
          <a:xfrm>
            <a:off x="817063" y="2914254"/>
            <a:ext cx="4032448" cy="461665"/>
          </a:xfrm>
          <a:prstGeom prst="rect">
            <a:avLst/>
          </a:prstGeom>
          <a:noFill/>
        </p:spPr>
        <p:txBody>
          <a:bodyPr wrap="square" rtlCol="0">
            <a:spAutoFit/>
          </a:bodyPr>
          <a:lstStyle/>
          <a:p>
            <a:r>
              <a:rPr lang="en-GB" sz="2400" b="1" dirty="0">
                <a:solidFill>
                  <a:srgbClr val="008080"/>
                </a:solidFill>
                <a:latin typeface="Comic Sans MS" panose="030F0702030302020204" pitchFamily="66" charset="0"/>
              </a:rPr>
              <a:t>Can it breathe? </a:t>
            </a:r>
          </a:p>
        </p:txBody>
      </p:sp>
      <p:sp>
        <p:nvSpPr>
          <p:cNvPr id="7" name="TextBox 6">
            <a:extLst>
              <a:ext uri="{FF2B5EF4-FFF2-40B4-BE49-F238E27FC236}">
                <a16:creationId xmlns:a16="http://schemas.microsoft.com/office/drawing/2014/main" id="{6DEBCFF7-F94F-4B7C-A1EF-11A92455D2A0}"/>
              </a:ext>
            </a:extLst>
          </p:cNvPr>
          <p:cNvSpPr txBox="1"/>
          <p:nvPr/>
        </p:nvSpPr>
        <p:spPr>
          <a:xfrm>
            <a:off x="817063" y="3287067"/>
            <a:ext cx="4032448" cy="461665"/>
          </a:xfrm>
          <a:prstGeom prst="rect">
            <a:avLst/>
          </a:prstGeom>
          <a:noFill/>
        </p:spPr>
        <p:txBody>
          <a:bodyPr wrap="square" rtlCol="0">
            <a:spAutoFit/>
          </a:bodyPr>
          <a:lstStyle/>
          <a:p>
            <a:r>
              <a:rPr lang="en-GB" sz="2400" b="1" dirty="0">
                <a:solidFill>
                  <a:srgbClr val="008080"/>
                </a:solidFill>
                <a:latin typeface="Comic Sans MS" panose="030F0702030302020204" pitchFamily="66" charset="0"/>
              </a:rPr>
              <a:t>Does it react?</a:t>
            </a:r>
          </a:p>
        </p:txBody>
      </p:sp>
      <p:pic>
        <p:nvPicPr>
          <p:cNvPr id="9" name="Picture 8">
            <a:extLst>
              <a:ext uri="{FF2B5EF4-FFF2-40B4-BE49-F238E27FC236}">
                <a16:creationId xmlns:a16="http://schemas.microsoft.com/office/drawing/2014/main" id="{EB53E57D-7E89-460A-BE4B-D27A6E6700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3081" y="1277233"/>
            <a:ext cx="2321093" cy="2321093"/>
          </a:xfrm>
          <a:prstGeom prst="rect">
            <a:avLst/>
          </a:prstGeom>
        </p:spPr>
      </p:pic>
      <p:pic>
        <p:nvPicPr>
          <p:cNvPr id="12" name="Picture 11">
            <a:extLst>
              <a:ext uri="{FF2B5EF4-FFF2-40B4-BE49-F238E27FC236}">
                <a16:creationId xmlns:a16="http://schemas.microsoft.com/office/drawing/2014/main" id="{CF921872-6C06-43BA-8C7B-50B35A33151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7353" y="565970"/>
            <a:ext cx="2587807" cy="2640447"/>
          </a:xfrm>
          <a:prstGeom prst="rect">
            <a:avLst/>
          </a:prstGeom>
        </p:spPr>
      </p:pic>
      <p:pic>
        <p:nvPicPr>
          <p:cNvPr id="11" name="Picture 10"/>
          <p:cNvPicPr>
            <a:picLocks noChangeAspect="1"/>
          </p:cNvPicPr>
          <p:nvPr/>
        </p:nvPicPr>
        <p:blipFill>
          <a:blip r:embed="rId5" cstate="print">
            <a:extLst>
              <a:ext uri="{BEBA8EAE-BF5A-486C-A8C5-ECC9F3942E4B}">
                <a14:imgProps xmlns:a14="http://schemas.microsoft.com/office/drawing/2010/main">
                  <a14:imgLayer r:embed="rId6">
                    <a14:imgEffect>
                      <a14:backgroundRemoval t="8352" b="100000" l="4346" r="98347"/>
                    </a14:imgEffect>
                  </a14:imgLayer>
                </a14:imgProps>
              </a:ext>
              <a:ext uri="{28A0092B-C50C-407E-A947-70E740481C1C}">
                <a14:useLocalDpi xmlns:a14="http://schemas.microsoft.com/office/drawing/2010/main" val="0"/>
              </a:ext>
            </a:extLst>
          </a:blip>
          <a:stretch>
            <a:fillRect/>
          </a:stretch>
        </p:blipFill>
        <p:spPr>
          <a:xfrm>
            <a:off x="6695187" y="3287067"/>
            <a:ext cx="3601800" cy="3097077"/>
          </a:xfrm>
          <a:prstGeom prst="rect">
            <a:avLst/>
          </a:prstGeom>
        </p:spPr>
      </p:pic>
    </p:spTree>
    <p:extLst>
      <p:ext uri="{BB962C8B-B14F-4D97-AF65-F5344CB8AC3E}">
        <p14:creationId xmlns:p14="http://schemas.microsoft.com/office/powerpoint/2010/main" val="3837040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3391" y="529073"/>
            <a:ext cx="9479924" cy="584775"/>
          </a:xfrm>
          <a:prstGeom prst="rect">
            <a:avLst/>
          </a:prstGeom>
          <a:noFill/>
        </p:spPr>
        <p:txBody>
          <a:bodyPr wrap="square" rtlCol="0">
            <a:spAutoFit/>
          </a:bodyPr>
          <a:lstStyle/>
          <a:p>
            <a:r>
              <a:rPr lang="en-GB" sz="3200" b="1" dirty="0">
                <a:solidFill>
                  <a:srgbClr val="008080"/>
                </a:solidFill>
                <a:latin typeface="Comic Sans MS" panose="030F0702030302020204" pitchFamily="66" charset="0"/>
              </a:rPr>
              <a:t>Non-living test</a:t>
            </a:r>
          </a:p>
        </p:txBody>
      </p:sp>
      <p:sp>
        <p:nvSpPr>
          <p:cNvPr id="3" name="TextBox 2"/>
          <p:cNvSpPr txBox="1"/>
          <p:nvPr/>
        </p:nvSpPr>
        <p:spPr>
          <a:xfrm>
            <a:off x="322198" y="1661667"/>
            <a:ext cx="9001000" cy="461665"/>
          </a:xfrm>
          <a:prstGeom prst="rect">
            <a:avLst/>
          </a:prstGeom>
          <a:noFill/>
        </p:spPr>
        <p:txBody>
          <a:bodyPr wrap="square" rtlCol="0">
            <a:spAutoFit/>
          </a:bodyPr>
          <a:lstStyle/>
          <a:p>
            <a:r>
              <a:rPr lang="en-GB" sz="2400" b="1" dirty="0">
                <a:solidFill>
                  <a:srgbClr val="008080"/>
                </a:solidFill>
                <a:latin typeface="Comic Sans MS" panose="030F0702030302020204" pitchFamily="66" charset="0"/>
              </a:rPr>
              <a:t>Does someone/something have to move it?</a:t>
            </a:r>
          </a:p>
        </p:txBody>
      </p:sp>
      <p:pic>
        <p:nvPicPr>
          <p:cNvPr id="4" name="Picture 3">
            <a:extLst>
              <a:ext uri="{FF2B5EF4-FFF2-40B4-BE49-F238E27FC236}">
                <a16:creationId xmlns:a16="http://schemas.microsoft.com/office/drawing/2014/main" id="{289655C3-CF5C-4702-AD4B-E547460FE2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8508" y="3787905"/>
            <a:ext cx="3838123" cy="2558748"/>
          </a:xfrm>
          <a:prstGeom prst="rect">
            <a:avLst/>
          </a:prstGeom>
        </p:spPr>
      </p:pic>
      <p:sp>
        <p:nvSpPr>
          <p:cNvPr id="5" name="TextBox 4">
            <a:extLst>
              <a:ext uri="{FF2B5EF4-FFF2-40B4-BE49-F238E27FC236}">
                <a16:creationId xmlns:a16="http://schemas.microsoft.com/office/drawing/2014/main" id="{BFDB9F47-E919-4A20-A94C-CDD9F9FD2A73}"/>
              </a:ext>
            </a:extLst>
          </p:cNvPr>
          <p:cNvSpPr txBox="1"/>
          <p:nvPr/>
        </p:nvSpPr>
        <p:spPr>
          <a:xfrm>
            <a:off x="333391" y="1227710"/>
            <a:ext cx="9001000" cy="461665"/>
          </a:xfrm>
          <a:prstGeom prst="rect">
            <a:avLst/>
          </a:prstGeom>
          <a:noFill/>
        </p:spPr>
        <p:txBody>
          <a:bodyPr wrap="square" rtlCol="0">
            <a:spAutoFit/>
          </a:bodyPr>
          <a:lstStyle/>
          <a:p>
            <a:r>
              <a:rPr lang="en-GB" sz="2400" b="1" dirty="0">
                <a:solidFill>
                  <a:srgbClr val="008080"/>
                </a:solidFill>
                <a:latin typeface="Comic Sans MS" panose="030F0702030302020204" pitchFamily="66" charset="0"/>
              </a:rPr>
              <a:t>Does someone/something have to make it?</a:t>
            </a:r>
          </a:p>
        </p:txBody>
      </p:sp>
      <p:sp>
        <p:nvSpPr>
          <p:cNvPr id="6" name="TextBox 5">
            <a:extLst>
              <a:ext uri="{FF2B5EF4-FFF2-40B4-BE49-F238E27FC236}">
                <a16:creationId xmlns:a16="http://schemas.microsoft.com/office/drawing/2014/main" id="{5395D337-0CF9-4EC2-8B5F-0CF7A4401B02}"/>
              </a:ext>
            </a:extLst>
          </p:cNvPr>
          <p:cNvSpPr txBox="1"/>
          <p:nvPr/>
        </p:nvSpPr>
        <p:spPr>
          <a:xfrm>
            <a:off x="333391" y="2095624"/>
            <a:ext cx="9001000" cy="461665"/>
          </a:xfrm>
          <a:prstGeom prst="rect">
            <a:avLst/>
          </a:prstGeom>
          <a:noFill/>
        </p:spPr>
        <p:txBody>
          <a:bodyPr wrap="square" rtlCol="0">
            <a:spAutoFit/>
          </a:bodyPr>
          <a:lstStyle/>
          <a:p>
            <a:r>
              <a:rPr lang="en-GB" sz="2400" b="1" dirty="0">
                <a:solidFill>
                  <a:srgbClr val="008080"/>
                </a:solidFill>
                <a:latin typeface="Comic Sans MS" panose="030F0702030302020204" pitchFamily="66" charset="0"/>
              </a:rPr>
              <a:t>Was it once living, but not anymore?</a:t>
            </a:r>
          </a:p>
        </p:txBody>
      </p:sp>
      <p:pic>
        <p:nvPicPr>
          <p:cNvPr id="7" name="Picture 6">
            <a:extLst>
              <a:ext uri="{FF2B5EF4-FFF2-40B4-BE49-F238E27FC236}">
                <a16:creationId xmlns:a16="http://schemas.microsoft.com/office/drawing/2014/main" id="{F57C38A8-8402-4305-9FED-A1EFAB9FC9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8908" y="2895975"/>
            <a:ext cx="2757414" cy="1838276"/>
          </a:xfrm>
          <a:prstGeom prst="rect">
            <a:avLst/>
          </a:prstGeom>
        </p:spPr>
      </p:pic>
      <p:pic>
        <p:nvPicPr>
          <p:cNvPr id="8" name="Picture 7">
            <a:extLst>
              <a:ext uri="{FF2B5EF4-FFF2-40B4-BE49-F238E27FC236}">
                <a16:creationId xmlns:a16="http://schemas.microsoft.com/office/drawing/2014/main" id="{3B3E69B1-043A-401B-AF09-4CEC4DBDCE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2198" y="3048964"/>
            <a:ext cx="3059833" cy="2232475"/>
          </a:xfrm>
          <a:prstGeom prst="rect">
            <a:avLst/>
          </a:prstGeom>
        </p:spPr>
      </p:pic>
    </p:spTree>
    <p:extLst>
      <p:ext uri="{BB962C8B-B14F-4D97-AF65-F5344CB8AC3E}">
        <p14:creationId xmlns:p14="http://schemas.microsoft.com/office/powerpoint/2010/main" val="171603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2" presetClass="entr" presetSubtype="8"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0-#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6737" y="829097"/>
            <a:ext cx="9479924" cy="584775"/>
          </a:xfrm>
          <a:prstGeom prst="rect">
            <a:avLst/>
          </a:prstGeom>
          <a:noFill/>
        </p:spPr>
        <p:txBody>
          <a:bodyPr wrap="square" rtlCol="0">
            <a:spAutoFit/>
          </a:bodyPr>
          <a:lstStyle/>
          <a:p>
            <a:r>
              <a:rPr lang="en-GB" sz="3200" b="1" dirty="0">
                <a:solidFill>
                  <a:srgbClr val="008080"/>
                </a:solidFill>
                <a:latin typeface="Comic Sans MS" panose="030F0702030302020204" pitchFamily="66" charset="0"/>
              </a:rPr>
              <a:t>Dead or alive?</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41980"/>
          <a:stretch/>
        </p:blipFill>
        <p:spPr>
          <a:xfrm>
            <a:off x="881921" y="1904861"/>
            <a:ext cx="8929557" cy="3753128"/>
          </a:xfrm>
          <a:prstGeom prst="rect">
            <a:avLst/>
          </a:prstGeom>
        </p:spPr>
      </p:pic>
    </p:spTree>
    <p:extLst>
      <p:ext uri="{BB962C8B-B14F-4D97-AF65-F5344CB8AC3E}">
        <p14:creationId xmlns:p14="http://schemas.microsoft.com/office/powerpoint/2010/main" val="4273686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4132" y="685081"/>
            <a:ext cx="9479924" cy="584775"/>
          </a:xfrm>
          <a:prstGeom prst="rect">
            <a:avLst/>
          </a:prstGeom>
          <a:noFill/>
        </p:spPr>
        <p:txBody>
          <a:bodyPr wrap="square" rtlCol="0">
            <a:spAutoFit/>
          </a:bodyPr>
          <a:lstStyle/>
          <a:p>
            <a:r>
              <a:rPr lang="en-GB" sz="3200" b="1" dirty="0">
                <a:solidFill>
                  <a:srgbClr val="008080"/>
                </a:solidFill>
                <a:latin typeface="Comic Sans MS" panose="030F0702030302020204" pitchFamily="66" charset="0"/>
              </a:rPr>
              <a:t>Dead or alive?</a:t>
            </a: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bwMode="auto">
          <a:xfrm>
            <a:off x="2017878" y="1693193"/>
            <a:ext cx="6153588" cy="4104456"/>
          </a:xfrm>
          <a:prstGeom prst="rect">
            <a:avLst/>
          </a:prstGeom>
          <a:noFill/>
          <a:ln>
            <a:noFill/>
          </a:ln>
        </p:spPr>
      </p:pic>
    </p:spTree>
    <p:extLst>
      <p:ext uri="{BB962C8B-B14F-4D97-AF65-F5344CB8AC3E}">
        <p14:creationId xmlns:p14="http://schemas.microsoft.com/office/powerpoint/2010/main" val="138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2B6626-3981-4B15-BEB5-CEC6586F72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0396" y="910312"/>
            <a:ext cx="5472608" cy="5472608"/>
          </a:xfrm>
          <a:prstGeom prst="rect">
            <a:avLst/>
          </a:prstGeom>
        </p:spPr>
      </p:pic>
      <p:sp>
        <p:nvSpPr>
          <p:cNvPr id="2" name="TextBox 1"/>
          <p:cNvSpPr txBox="1"/>
          <p:nvPr/>
        </p:nvSpPr>
        <p:spPr>
          <a:xfrm>
            <a:off x="450156" y="887542"/>
            <a:ext cx="9479924" cy="584775"/>
          </a:xfrm>
          <a:prstGeom prst="rect">
            <a:avLst/>
          </a:prstGeom>
          <a:noFill/>
        </p:spPr>
        <p:txBody>
          <a:bodyPr wrap="square" rtlCol="0">
            <a:spAutoFit/>
          </a:bodyPr>
          <a:lstStyle/>
          <a:p>
            <a:r>
              <a:rPr lang="en-GB" sz="3200" b="1" dirty="0">
                <a:solidFill>
                  <a:srgbClr val="008080"/>
                </a:solidFill>
                <a:latin typeface="Comic Sans MS" panose="030F0702030302020204" pitchFamily="66" charset="0"/>
              </a:rPr>
              <a:t>Dead or alive?</a:t>
            </a:r>
          </a:p>
        </p:txBody>
      </p:sp>
    </p:spTree>
    <p:extLst>
      <p:ext uri="{BB962C8B-B14F-4D97-AF65-F5344CB8AC3E}">
        <p14:creationId xmlns:p14="http://schemas.microsoft.com/office/powerpoint/2010/main" val="2796123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4132" y="613073"/>
            <a:ext cx="9479924" cy="584775"/>
          </a:xfrm>
          <a:prstGeom prst="rect">
            <a:avLst/>
          </a:prstGeom>
          <a:noFill/>
        </p:spPr>
        <p:txBody>
          <a:bodyPr wrap="square" rtlCol="0">
            <a:spAutoFit/>
          </a:bodyPr>
          <a:lstStyle/>
          <a:p>
            <a:r>
              <a:rPr lang="en-GB" sz="3200" b="1" dirty="0">
                <a:solidFill>
                  <a:srgbClr val="008080"/>
                </a:solidFill>
                <a:latin typeface="Comic Sans MS" panose="030F0702030302020204" pitchFamily="66" charset="0"/>
              </a:rPr>
              <a:t>Dead or alive?</a:t>
            </a:r>
          </a:p>
        </p:txBody>
      </p:sp>
      <p:pic>
        <p:nvPicPr>
          <p:cNvPr id="4" name="Picture 3">
            <a:extLst>
              <a:ext uri="{FF2B5EF4-FFF2-40B4-BE49-F238E27FC236}">
                <a16:creationId xmlns:a16="http://schemas.microsoft.com/office/drawing/2014/main" id="{8C5F3D7D-9BA5-4599-910B-48C631CA07FD}"/>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flipH="1">
            <a:off x="10963324" y="1909217"/>
            <a:ext cx="4429000" cy="3318696"/>
          </a:xfrm>
          <a:prstGeom prst="rect">
            <a:avLst/>
          </a:prstGeom>
          <a:noFill/>
          <a:ln>
            <a:noFill/>
          </a:ln>
        </p:spPr>
      </p:pic>
    </p:spTree>
    <p:extLst>
      <p:ext uri="{BB962C8B-B14F-4D97-AF65-F5344CB8AC3E}">
        <p14:creationId xmlns:p14="http://schemas.microsoft.com/office/powerpoint/2010/main" val="3735190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15558 -0.00713 L -0.15558 -0.00692 C -0.16063 -0.00567 -0.16538 -0.00252 -0.17042 -0.00252 C -0.20798 -0.00252 -0.20308 -0.00084 -0.22149 -0.00944 C -0.22253 -0.01259 -0.22313 -0.01616 -0.22476 -0.01889 C -0.2307 -0.02896 -0.24851 -0.0254 -0.25267 -0.02582 C -0.26321 -0.03085 -0.25133 -0.02561 -0.26751 -0.03043 C -0.27791 -0.03358 -0.27805 -0.034 -0.28563 -0.03736 C -0.28949 -0.03589 -0.29364 -0.03589 -0.29706 -0.03274 C -0.29854 -0.03148 -0.29795 -0.02813 -0.29869 -0.02582 C -0.30092 -0.01952 -0.30255 -0.01721 -0.307 -0.01427 C -0.30953 -0.01238 -0.3125 -0.01112 -0.31517 -0.00944 C -0.3174 -0.00818 -0.31947 -0.00608 -0.3217 -0.00483 C -0.32497 -0.00315 -0.33165 -0.00021 -0.33165 -2.37615E-6 C -0.33551 -0.00105 -0.33966 -0.00042 -0.34308 -0.00252 C -0.34501 -0.00378 -0.3456 -0.00692 -0.34649 -0.00944 C -0.34783 -0.01406 -0.34857 -0.01889 -0.34976 -0.02351 C -0.3502 -0.02582 -0.3502 -0.02875 -0.35139 -0.03043 L -0.35466 -0.03505 C -0.36624 -0.03442 -0.37767 -0.03421 -0.38925 -0.03274 C -0.39088 -0.03253 -0.39281 -0.0319 -0.39415 -0.03043 C -0.39726 -0.02729 -0.40068 -0.02372 -0.40231 -0.01889 C -0.40365 -0.01511 -0.40662 -0.00588 -0.40899 -0.00252 C -0.41033 -0.00063 -0.41226 0.00063 -0.41389 0.0021 C -0.42428 0.00126 -0.43482 0.00189 -0.44507 -0.00021 C -0.4467 -0.00063 -0.44744 -0.00315 -0.44833 -0.00483 C -0.45323 -0.01343 -0.44967 -0.01112 -0.45665 -0.01658 C -0.46095 -0.01994 -0.46511 -0.02372 -0.46971 -0.02582 L -0.47966 -0.03043 C -0.48456 -0.0298 -0.4896 -0.0298 -0.4945 -0.02813 C -0.49643 -0.0275 -0.49792 -0.0254 -0.4994 -0.02351 C -0.5046 -0.01616 -0.50415 -0.01343 -0.50757 -0.00483 C -0.50861 -0.00252 -0.50935 0.00042 -0.51083 0.0021 C -0.51232 0.00357 -0.5141 0.00399 -0.51588 0.00441 C -0.52123 0.0063 -0.53221 0.00903 -0.53221 0.00924 C -0.54112 0.0084 -0.54988 0.00861 -0.55864 0.00672 C -0.56725 0.00483 -0.56086 0.00126 -0.56517 -0.00483 C -0.56636 -0.0065 -0.56843 -0.0065 -0.57007 -0.00713 C -0.57957 -0.02057 -0.57467 -0.01721 -0.58328 -0.0212 C -0.59501 -0.03232 -0.59085 -0.03022 -0.61609 -0.02351 C -0.61891 -0.02267 -0.62054 -0.01889 -0.62277 -0.01658 C -0.62381 -0.01427 -0.62514 -0.01196 -0.62604 -0.00944 C -0.6296 0.00063 -0.62529 -0.00462 -0.63093 0.00672 C -0.63227 0.00945 -0.6342 0.01134 -0.63583 0.01386 C -0.64578 0.01218 -0.65632 0.01428 -0.66552 0.00903 C -0.66864 0.00735 -0.66686 -0.00084 -0.66879 -0.00483 C -0.66983 -0.00713 -0.67087 -0.00965 -0.67206 -0.01175 C -0.67414 -0.01553 -0.6774 -0.0191 -0.68037 -0.0212 C -0.68185 -0.02225 -0.68364 -0.02267 -0.68527 -0.02351 C -0.6875 -0.02267 -0.68957 -0.02141 -0.6918 -0.0212 C -0.69447 -0.02078 -0.71481 -0.02246 -0.72313 -0.01658 C -0.72476 -0.01532 -0.72639 -0.01343 -0.72802 -0.01175 C -0.72951 -0.0086 -0.73203 -0.00252 -0.73456 -0.00021 C -0.73604 0.00105 -0.73782 0.00126 -0.73946 0.0021 C -0.74658 0.00126 -0.754 0.00252 -0.76083 -0.00021 C -0.76262 -0.00084 -0.76158 -0.00525 -0.76247 -0.00713 C -0.76276 -0.00776 -0.76365 -0.00713 -0.7641 -0.00713 L -0.76083 -0.00944 " pathEditMode="relative" rAng="0" ptsTypes="AAAAAAAAAAAAAAAAAAAAAAAAAAAAAAAAAAAAAAAAAAAAAAAAAAAAAAAAAA">
                                      <p:cBhvr>
                                        <p:cTn id="6" dur="2000" fill="hold"/>
                                        <p:tgtEl>
                                          <p:spTgt spid="4"/>
                                        </p:tgtEl>
                                        <p:attrNameLst>
                                          <p:attrName>ppt_x</p:attrName>
                                          <p:attrName>ppt_y</p:attrName>
                                        </p:attrNameLst>
                                      </p:cBhvr>
                                      <p:rCtr x="-30433" y="-4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A8A0584-EF82-437B-82B0-E999982183DC}"/>
              </a:ext>
            </a:extLst>
          </p:cNvPr>
          <p:cNvSpPr txBox="1"/>
          <p:nvPr/>
        </p:nvSpPr>
        <p:spPr>
          <a:xfrm>
            <a:off x="-1060635" y="6733753"/>
            <a:ext cx="4391111" cy="707886"/>
          </a:xfrm>
          <a:prstGeom prst="rect">
            <a:avLst/>
          </a:prstGeom>
          <a:noFill/>
        </p:spPr>
        <p:txBody>
          <a:bodyPr wrap="square" rtlCol="0">
            <a:spAutoFit/>
          </a:bodyPr>
          <a:lstStyle/>
          <a:p>
            <a:pPr algn="ctr"/>
            <a:r>
              <a:rPr lang="en-GB" sz="4000" b="1" dirty="0">
                <a:solidFill>
                  <a:srgbClr val="008080"/>
                </a:solidFill>
                <a:latin typeface="Comic Sans MS" panose="030F0702030302020204" pitchFamily="66" charset="0"/>
                <a:cs typeface="Arial" panose="020B0604020202020204" pitchFamily="34" charset="0"/>
              </a:rPr>
              <a:t>Activity</a:t>
            </a:r>
          </a:p>
        </p:txBody>
      </p:sp>
      <p:sp>
        <p:nvSpPr>
          <p:cNvPr id="5" name="TextBox 4">
            <a:extLst>
              <a:ext uri="{FF2B5EF4-FFF2-40B4-BE49-F238E27FC236}">
                <a16:creationId xmlns:a16="http://schemas.microsoft.com/office/drawing/2014/main" id="{43754AC3-B2CC-47D7-B510-BAF4255FF06E}"/>
              </a:ext>
            </a:extLst>
          </p:cNvPr>
          <p:cNvSpPr txBox="1"/>
          <p:nvPr/>
        </p:nvSpPr>
        <p:spPr>
          <a:xfrm>
            <a:off x="540272" y="613073"/>
            <a:ext cx="10153128" cy="2308324"/>
          </a:xfrm>
          <a:prstGeom prst="rect">
            <a:avLst/>
          </a:prstGeom>
          <a:noFill/>
        </p:spPr>
        <p:txBody>
          <a:bodyPr wrap="square" rtlCol="0">
            <a:spAutoFit/>
          </a:bodyPr>
          <a:lstStyle/>
          <a:p>
            <a:r>
              <a:rPr lang="en-GB" sz="2400" b="1" dirty="0">
                <a:solidFill>
                  <a:srgbClr val="008080"/>
                </a:solidFill>
                <a:latin typeface="Comic Sans MS" panose="030F0702030302020204" pitchFamily="66" charset="0"/>
              </a:rPr>
              <a:t>Create a list of objects you find around your school or classroom. </a:t>
            </a:r>
          </a:p>
          <a:p>
            <a:endParaRPr lang="en-GB" sz="2400" b="1" dirty="0">
              <a:solidFill>
                <a:srgbClr val="008080"/>
              </a:solidFill>
              <a:latin typeface="Comic Sans MS" panose="030F0702030302020204" pitchFamily="66" charset="0"/>
            </a:endParaRPr>
          </a:p>
          <a:p>
            <a:r>
              <a:rPr lang="en-GB" sz="2400" b="1" dirty="0">
                <a:solidFill>
                  <a:srgbClr val="008080"/>
                </a:solidFill>
                <a:latin typeface="Comic Sans MS" panose="030F0702030302020204" pitchFamily="66" charset="0"/>
              </a:rPr>
              <a:t>Split your page into two columns: ‘Dead’ and ‘Alive’. If you’re feeling clever, add a third for ‘Dead but used to be alive’.</a:t>
            </a:r>
          </a:p>
          <a:p>
            <a:endParaRPr lang="en-GB" sz="2400" b="1" dirty="0">
              <a:solidFill>
                <a:srgbClr val="008080"/>
              </a:solidFill>
              <a:latin typeface="Comic Sans MS" panose="030F0702030302020204" pitchFamily="66" charset="0"/>
            </a:endParaRPr>
          </a:p>
          <a:p>
            <a:r>
              <a:rPr lang="en-GB" sz="2400" b="1" dirty="0">
                <a:solidFill>
                  <a:srgbClr val="008080"/>
                </a:solidFill>
                <a:latin typeface="Comic Sans MS" panose="030F0702030302020204" pitchFamily="66" charset="0"/>
              </a:rPr>
              <a:t>Move the objects from your list into the correct column.</a:t>
            </a:r>
          </a:p>
        </p:txBody>
      </p:sp>
      <p:sp>
        <p:nvSpPr>
          <p:cNvPr id="6" name="Rectangle 5">
            <a:extLst>
              <a:ext uri="{FF2B5EF4-FFF2-40B4-BE49-F238E27FC236}">
                <a16:creationId xmlns:a16="http://schemas.microsoft.com/office/drawing/2014/main" id="{894BADBA-2AC2-4838-AD94-0EEC27587DB2}"/>
              </a:ext>
            </a:extLst>
          </p:cNvPr>
          <p:cNvSpPr/>
          <p:nvPr/>
        </p:nvSpPr>
        <p:spPr>
          <a:xfrm>
            <a:off x="2178348" y="3137421"/>
            <a:ext cx="6336704" cy="338030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50DB3BA3-3C3C-4F6F-A484-9D25AE3A32FE}"/>
              </a:ext>
            </a:extLst>
          </p:cNvPr>
          <p:cNvCxnSpPr>
            <a:cxnSpLocks/>
          </p:cNvCxnSpPr>
          <p:nvPr/>
        </p:nvCxnSpPr>
        <p:spPr>
          <a:xfrm>
            <a:off x="2970436" y="3137421"/>
            <a:ext cx="0" cy="3380308"/>
          </a:xfrm>
          <a:prstGeom prst="line">
            <a:avLst/>
          </a:prstGeom>
          <a:ln>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07519B67-6F65-4431-B8EE-69DFB9EAD529}"/>
              </a:ext>
            </a:extLst>
          </p:cNvPr>
          <p:cNvCxnSpPr/>
          <p:nvPr/>
        </p:nvCxnSpPr>
        <p:spPr>
          <a:xfrm>
            <a:off x="2178348" y="3853433"/>
            <a:ext cx="6336704"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661F38B-A1DB-4C1F-93DF-9238B7CA8EF9}"/>
              </a:ext>
            </a:extLst>
          </p:cNvPr>
          <p:cNvCxnSpPr/>
          <p:nvPr/>
        </p:nvCxnSpPr>
        <p:spPr>
          <a:xfrm>
            <a:off x="2178348" y="4213473"/>
            <a:ext cx="6336704"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E2D2C4-A720-4B11-BD84-BD089843C9D8}"/>
              </a:ext>
            </a:extLst>
          </p:cNvPr>
          <p:cNvCxnSpPr/>
          <p:nvPr/>
        </p:nvCxnSpPr>
        <p:spPr>
          <a:xfrm>
            <a:off x="2178348" y="4573513"/>
            <a:ext cx="6336704"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CFE241A-5D98-484D-95FF-396E416CCFD7}"/>
              </a:ext>
            </a:extLst>
          </p:cNvPr>
          <p:cNvCxnSpPr/>
          <p:nvPr/>
        </p:nvCxnSpPr>
        <p:spPr>
          <a:xfrm>
            <a:off x="2178348" y="4933553"/>
            <a:ext cx="6336704"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BE7BAFE-F095-42DF-A818-EAD7AE4448E0}"/>
              </a:ext>
            </a:extLst>
          </p:cNvPr>
          <p:cNvCxnSpPr/>
          <p:nvPr/>
        </p:nvCxnSpPr>
        <p:spPr>
          <a:xfrm>
            <a:off x="2178348" y="5365601"/>
            <a:ext cx="6336704"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EAAE788-840A-408B-8879-C20E2E526081}"/>
              </a:ext>
            </a:extLst>
          </p:cNvPr>
          <p:cNvCxnSpPr/>
          <p:nvPr/>
        </p:nvCxnSpPr>
        <p:spPr>
          <a:xfrm>
            <a:off x="2178348" y="5797649"/>
            <a:ext cx="6336704"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4FA40B9-7EF0-4866-AA20-4BF90B0607A2}"/>
              </a:ext>
            </a:extLst>
          </p:cNvPr>
          <p:cNvCxnSpPr/>
          <p:nvPr/>
        </p:nvCxnSpPr>
        <p:spPr>
          <a:xfrm>
            <a:off x="2178348" y="6229697"/>
            <a:ext cx="6336704" cy="0"/>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C343750-5A8B-4446-8A72-350F7F93DA54}"/>
              </a:ext>
            </a:extLst>
          </p:cNvPr>
          <p:cNvCxnSpPr/>
          <p:nvPr/>
        </p:nvCxnSpPr>
        <p:spPr>
          <a:xfrm>
            <a:off x="4482604" y="3493393"/>
            <a:ext cx="0" cy="3024336"/>
          </a:xfrm>
          <a:prstGeom prst="line">
            <a:avLst/>
          </a:prstGeom>
          <a:ln w="38100"/>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923FAA37-1AD4-49E9-920A-FA8F1286BEB2}"/>
              </a:ext>
            </a:extLst>
          </p:cNvPr>
          <p:cNvCxnSpPr/>
          <p:nvPr/>
        </p:nvCxnSpPr>
        <p:spPr>
          <a:xfrm>
            <a:off x="6331950" y="3493393"/>
            <a:ext cx="0" cy="3024336"/>
          </a:xfrm>
          <a:prstGeom prst="line">
            <a:avLst/>
          </a:prstGeom>
          <a:ln w="38100"/>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0561F92A-70F5-4B3F-8D73-A7BEF72ABF22}"/>
              </a:ext>
            </a:extLst>
          </p:cNvPr>
          <p:cNvCxnSpPr>
            <a:cxnSpLocks/>
          </p:cNvCxnSpPr>
          <p:nvPr/>
        </p:nvCxnSpPr>
        <p:spPr>
          <a:xfrm>
            <a:off x="2970436" y="3853433"/>
            <a:ext cx="5229059" cy="0"/>
          </a:xfrm>
          <a:prstGeom prst="line">
            <a:avLst/>
          </a:prstGeom>
          <a:ln w="38100"/>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063D3FA8-F58B-41DD-AA89-63FD4018BE30}"/>
              </a:ext>
            </a:extLst>
          </p:cNvPr>
          <p:cNvSpPr txBox="1"/>
          <p:nvPr/>
        </p:nvSpPr>
        <p:spPr>
          <a:xfrm flipH="1">
            <a:off x="3274937" y="3402222"/>
            <a:ext cx="962389" cy="523220"/>
          </a:xfrm>
          <a:prstGeom prst="rect">
            <a:avLst/>
          </a:prstGeom>
          <a:noFill/>
        </p:spPr>
        <p:txBody>
          <a:bodyPr wrap="square" rtlCol="0">
            <a:spAutoFit/>
          </a:bodyPr>
          <a:lstStyle/>
          <a:p>
            <a:r>
              <a:rPr lang="en-GB" sz="2800" b="1" dirty="0">
                <a:solidFill>
                  <a:schemeClr val="tx2">
                    <a:lumMod val="60000"/>
                    <a:lumOff val="40000"/>
                  </a:schemeClr>
                </a:solidFill>
                <a:latin typeface="Ink Free" panose="03080402000500000000" pitchFamily="66" charset="0"/>
              </a:rPr>
              <a:t>Dead</a:t>
            </a:r>
          </a:p>
        </p:txBody>
      </p:sp>
      <p:sp>
        <p:nvSpPr>
          <p:cNvPr id="25" name="TextBox 24">
            <a:extLst>
              <a:ext uri="{FF2B5EF4-FFF2-40B4-BE49-F238E27FC236}">
                <a16:creationId xmlns:a16="http://schemas.microsoft.com/office/drawing/2014/main" id="{29FAECA9-415E-41FF-B44E-355044DB0D04}"/>
              </a:ext>
            </a:extLst>
          </p:cNvPr>
          <p:cNvSpPr txBox="1"/>
          <p:nvPr/>
        </p:nvSpPr>
        <p:spPr>
          <a:xfrm flipH="1">
            <a:off x="4889736" y="3402222"/>
            <a:ext cx="962389" cy="523220"/>
          </a:xfrm>
          <a:prstGeom prst="rect">
            <a:avLst/>
          </a:prstGeom>
          <a:noFill/>
        </p:spPr>
        <p:txBody>
          <a:bodyPr wrap="square" rtlCol="0">
            <a:spAutoFit/>
          </a:bodyPr>
          <a:lstStyle/>
          <a:p>
            <a:r>
              <a:rPr lang="en-GB" sz="2800" b="1" dirty="0">
                <a:solidFill>
                  <a:schemeClr val="tx2">
                    <a:lumMod val="60000"/>
                    <a:lumOff val="40000"/>
                  </a:schemeClr>
                </a:solidFill>
                <a:latin typeface="Ink Free" panose="03080402000500000000" pitchFamily="66" charset="0"/>
              </a:rPr>
              <a:t>Alive</a:t>
            </a:r>
          </a:p>
        </p:txBody>
      </p:sp>
      <p:sp>
        <p:nvSpPr>
          <p:cNvPr id="26" name="TextBox 25">
            <a:extLst>
              <a:ext uri="{FF2B5EF4-FFF2-40B4-BE49-F238E27FC236}">
                <a16:creationId xmlns:a16="http://schemas.microsoft.com/office/drawing/2014/main" id="{893D5FFE-7D51-441C-B647-0DACB933952A}"/>
              </a:ext>
            </a:extLst>
          </p:cNvPr>
          <p:cNvSpPr txBox="1"/>
          <p:nvPr/>
        </p:nvSpPr>
        <p:spPr>
          <a:xfrm flipH="1">
            <a:off x="6409929" y="3217556"/>
            <a:ext cx="1740320" cy="707886"/>
          </a:xfrm>
          <a:prstGeom prst="rect">
            <a:avLst/>
          </a:prstGeom>
          <a:noFill/>
        </p:spPr>
        <p:txBody>
          <a:bodyPr wrap="square" rtlCol="0">
            <a:spAutoFit/>
          </a:bodyPr>
          <a:lstStyle/>
          <a:p>
            <a:pPr algn="ctr"/>
            <a:r>
              <a:rPr lang="en-GB" sz="2000" b="1" dirty="0">
                <a:solidFill>
                  <a:schemeClr val="tx2">
                    <a:lumMod val="60000"/>
                    <a:lumOff val="40000"/>
                  </a:schemeClr>
                </a:solidFill>
                <a:latin typeface="Ink Free" panose="03080402000500000000" pitchFamily="66" charset="0"/>
              </a:rPr>
              <a:t>Dead but used to be alive</a:t>
            </a:r>
          </a:p>
        </p:txBody>
      </p:sp>
      <p:sp>
        <p:nvSpPr>
          <p:cNvPr id="29" name="TextBox 28">
            <a:extLst>
              <a:ext uri="{FF2B5EF4-FFF2-40B4-BE49-F238E27FC236}">
                <a16:creationId xmlns:a16="http://schemas.microsoft.com/office/drawing/2014/main" id="{60AF7F4C-40DE-4FF3-828E-17E946C4EBF3}"/>
              </a:ext>
            </a:extLst>
          </p:cNvPr>
          <p:cNvSpPr txBox="1"/>
          <p:nvPr/>
        </p:nvSpPr>
        <p:spPr>
          <a:xfrm flipH="1">
            <a:off x="3295591" y="4189432"/>
            <a:ext cx="1194707" cy="523220"/>
          </a:xfrm>
          <a:prstGeom prst="rect">
            <a:avLst/>
          </a:prstGeom>
          <a:noFill/>
        </p:spPr>
        <p:txBody>
          <a:bodyPr wrap="square" rtlCol="0">
            <a:spAutoFit/>
          </a:bodyPr>
          <a:lstStyle/>
          <a:p>
            <a:r>
              <a:rPr lang="en-GB" sz="2800" b="1" dirty="0">
                <a:solidFill>
                  <a:schemeClr val="tx2">
                    <a:lumMod val="60000"/>
                    <a:lumOff val="40000"/>
                  </a:schemeClr>
                </a:solidFill>
                <a:latin typeface="Ink Free" panose="03080402000500000000" pitchFamily="66" charset="0"/>
              </a:rPr>
              <a:t>Ruler</a:t>
            </a:r>
          </a:p>
        </p:txBody>
      </p:sp>
      <p:sp>
        <p:nvSpPr>
          <p:cNvPr id="30" name="TextBox 29">
            <a:extLst>
              <a:ext uri="{FF2B5EF4-FFF2-40B4-BE49-F238E27FC236}">
                <a16:creationId xmlns:a16="http://schemas.microsoft.com/office/drawing/2014/main" id="{C6C0125E-3ED7-4335-B88C-49CAAA8635F1}"/>
              </a:ext>
            </a:extLst>
          </p:cNvPr>
          <p:cNvSpPr txBox="1"/>
          <p:nvPr/>
        </p:nvSpPr>
        <p:spPr>
          <a:xfrm flipH="1">
            <a:off x="4970121" y="4189432"/>
            <a:ext cx="1121915" cy="523220"/>
          </a:xfrm>
          <a:prstGeom prst="rect">
            <a:avLst/>
          </a:prstGeom>
          <a:noFill/>
        </p:spPr>
        <p:txBody>
          <a:bodyPr wrap="square" rtlCol="0">
            <a:spAutoFit/>
          </a:bodyPr>
          <a:lstStyle/>
          <a:p>
            <a:r>
              <a:rPr lang="en-GB" sz="2800" b="1" dirty="0">
                <a:solidFill>
                  <a:schemeClr val="tx2">
                    <a:lumMod val="60000"/>
                    <a:lumOff val="40000"/>
                  </a:schemeClr>
                </a:solidFill>
                <a:latin typeface="Ink Free" panose="03080402000500000000" pitchFamily="66" charset="0"/>
              </a:rPr>
              <a:t>Me!</a:t>
            </a:r>
          </a:p>
        </p:txBody>
      </p:sp>
      <p:sp>
        <p:nvSpPr>
          <p:cNvPr id="31" name="TextBox 30">
            <a:extLst>
              <a:ext uri="{FF2B5EF4-FFF2-40B4-BE49-F238E27FC236}">
                <a16:creationId xmlns:a16="http://schemas.microsoft.com/office/drawing/2014/main" id="{6132DAD3-A695-4093-8E0D-2292C674D63C}"/>
              </a:ext>
            </a:extLst>
          </p:cNvPr>
          <p:cNvSpPr txBox="1"/>
          <p:nvPr/>
        </p:nvSpPr>
        <p:spPr>
          <a:xfrm flipH="1">
            <a:off x="6836026" y="4174534"/>
            <a:ext cx="1121915" cy="523220"/>
          </a:xfrm>
          <a:prstGeom prst="rect">
            <a:avLst/>
          </a:prstGeom>
          <a:noFill/>
        </p:spPr>
        <p:txBody>
          <a:bodyPr wrap="square" rtlCol="0">
            <a:spAutoFit/>
          </a:bodyPr>
          <a:lstStyle/>
          <a:p>
            <a:r>
              <a:rPr lang="en-GB" sz="2800" b="1" dirty="0">
                <a:solidFill>
                  <a:schemeClr val="tx2">
                    <a:lumMod val="60000"/>
                    <a:lumOff val="40000"/>
                  </a:schemeClr>
                </a:solidFill>
                <a:latin typeface="Ink Free" panose="03080402000500000000" pitchFamily="66" charset="0"/>
              </a:rPr>
              <a:t>Pencil</a:t>
            </a:r>
          </a:p>
        </p:txBody>
      </p:sp>
      <p:sp>
        <p:nvSpPr>
          <p:cNvPr id="32" name="TextBox 31">
            <a:extLst>
              <a:ext uri="{FF2B5EF4-FFF2-40B4-BE49-F238E27FC236}">
                <a16:creationId xmlns:a16="http://schemas.microsoft.com/office/drawing/2014/main" id="{62322C7B-2ED0-421C-81D9-96EF2A9816B5}"/>
              </a:ext>
            </a:extLst>
          </p:cNvPr>
          <p:cNvSpPr txBox="1"/>
          <p:nvPr/>
        </p:nvSpPr>
        <p:spPr>
          <a:xfrm flipH="1">
            <a:off x="2218414" y="4158306"/>
            <a:ext cx="1194707" cy="523220"/>
          </a:xfrm>
          <a:prstGeom prst="rect">
            <a:avLst/>
          </a:prstGeom>
          <a:noFill/>
        </p:spPr>
        <p:txBody>
          <a:bodyPr wrap="square" rtlCol="0">
            <a:spAutoFit/>
          </a:bodyPr>
          <a:lstStyle/>
          <a:p>
            <a:r>
              <a:rPr lang="en-GB" sz="2800" b="1" dirty="0" err="1">
                <a:solidFill>
                  <a:srgbClr val="FF0000"/>
                </a:solidFill>
                <a:latin typeface="Ink Free" panose="03080402000500000000" pitchFamily="66" charset="0"/>
              </a:rPr>
              <a:t>E.g</a:t>
            </a:r>
            <a:r>
              <a:rPr lang="en-GB" sz="2800" b="1" dirty="0">
                <a:solidFill>
                  <a:srgbClr val="FF0000"/>
                </a:solidFill>
                <a:latin typeface="Ink Free" panose="03080402000500000000" pitchFamily="66" charset="0"/>
              </a:rPr>
              <a:t>:</a:t>
            </a:r>
          </a:p>
        </p:txBody>
      </p:sp>
    </p:spTree>
    <p:extLst>
      <p:ext uri="{BB962C8B-B14F-4D97-AF65-F5344CB8AC3E}">
        <p14:creationId xmlns:p14="http://schemas.microsoft.com/office/powerpoint/2010/main" val="1674866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alcon\user_data\SHARING FOLDER\!Temporary Sharing - Items will be deleted when 7 days old!\Jenna\shutterstock_162290225.jpg"/>
          <p:cNvPicPr>
            <a:picLocks noChangeAspect="1" noChangeArrowheads="1"/>
          </p:cNvPicPr>
          <p:nvPr/>
        </p:nvPicPr>
        <p:blipFill>
          <a:blip r:embed="rId2" cstate="print"/>
          <a:srcRect/>
          <a:stretch>
            <a:fillRect/>
          </a:stretch>
        </p:blipFill>
        <p:spPr bwMode="auto">
          <a:xfrm>
            <a:off x="891625" y="476047"/>
            <a:ext cx="5317349" cy="5979342"/>
          </a:xfrm>
          <a:prstGeom prst="rect">
            <a:avLst/>
          </a:prstGeom>
          <a:noFill/>
        </p:spPr>
      </p:pic>
      <p:sp>
        <p:nvSpPr>
          <p:cNvPr id="8" name="TextBox 7"/>
          <p:cNvSpPr txBox="1"/>
          <p:nvPr/>
        </p:nvSpPr>
        <p:spPr>
          <a:xfrm>
            <a:off x="5562268" y="3206577"/>
            <a:ext cx="4526931" cy="1050159"/>
          </a:xfrm>
          <a:prstGeom prst="rect">
            <a:avLst/>
          </a:prstGeom>
          <a:noFill/>
        </p:spPr>
        <p:txBody>
          <a:bodyPr wrap="square" rtlCol="0">
            <a:spAutoFit/>
          </a:bodyPr>
          <a:lstStyle/>
          <a:p>
            <a:r>
              <a:rPr lang="en-GB" sz="6224" b="1" dirty="0">
                <a:solidFill>
                  <a:srgbClr val="008080"/>
                </a:solidFill>
                <a:latin typeface="Comic Sans MS" panose="030F0702030302020204" pitchFamily="66" charset="0"/>
              </a:rPr>
              <a:t>Thanks! </a:t>
            </a:r>
          </a:p>
        </p:txBody>
      </p:sp>
    </p:spTree>
    <p:extLst>
      <p:ext uri="{BB962C8B-B14F-4D97-AF65-F5344CB8AC3E}">
        <p14:creationId xmlns:p14="http://schemas.microsoft.com/office/powerpoint/2010/main" val="3402153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404663"/>
            <a:ext cx="9479924" cy="1015663"/>
          </a:xfrm>
          <a:prstGeom prst="rect">
            <a:avLst/>
          </a:prstGeom>
          <a:noFill/>
        </p:spPr>
        <p:txBody>
          <a:bodyPr wrap="square" rtlCol="0">
            <a:spAutoFit/>
          </a:bodyPr>
          <a:lstStyle/>
          <a:p>
            <a:r>
              <a:rPr lang="en-GB" sz="2000" b="1" dirty="0">
                <a:solidFill>
                  <a:srgbClr val="008080"/>
                </a:solidFill>
                <a:latin typeface="Comic Sans MS" panose="030F0702030302020204" pitchFamily="66" charset="0"/>
              </a:rPr>
              <a:t>Can you find all the items that are: </a:t>
            </a:r>
          </a:p>
          <a:p>
            <a:pPr marL="342900" indent="-342900">
              <a:buFontTx/>
              <a:buChar char="-"/>
            </a:pPr>
            <a:r>
              <a:rPr lang="en-GB" sz="2000" b="1" dirty="0">
                <a:solidFill>
                  <a:srgbClr val="008080"/>
                </a:solidFill>
                <a:latin typeface="Comic Sans MS" panose="030F0702030302020204" pitchFamily="66" charset="0"/>
              </a:rPr>
              <a:t>alive </a:t>
            </a:r>
          </a:p>
          <a:p>
            <a:pPr marL="342900" indent="-342900">
              <a:buFontTx/>
              <a:buChar char="-"/>
            </a:pPr>
            <a:r>
              <a:rPr lang="en-GB" sz="2000" b="1" dirty="0">
                <a:solidFill>
                  <a:srgbClr val="008080"/>
                </a:solidFill>
                <a:latin typeface="Comic Sans MS" panose="030F0702030302020204" pitchFamily="66" charset="0"/>
              </a:rPr>
              <a:t>dead?</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372" y="941106"/>
            <a:ext cx="7812360" cy="5524240"/>
          </a:xfrm>
          <a:prstGeom prst="rect">
            <a:avLst/>
          </a:prstGeom>
        </p:spPr>
      </p:pic>
    </p:spTree>
    <p:extLst>
      <p:ext uri="{BB962C8B-B14F-4D97-AF65-F5344CB8AC3E}">
        <p14:creationId xmlns:p14="http://schemas.microsoft.com/office/powerpoint/2010/main" val="503490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70236" y="3277371"/>
            <a:ext cx="2448272" cy="2811941"/>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a:t>
            </a:r>
          </a:p>
        </p:txBody>
      </p:sp>
      <p:sp>
        <p:nvSpPr>
          <p:cNvPr id="3" name="Rectangle 2"/>
          <p:cNvSpPr/>
          <p:nvPr/>
        </p:nvSpPr>
        <p:spPr>
          <a:xfrm>
            <a:off x="4122564" y="3277370"/>
            <a:ext cx="2448272" cy="2808313"/>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7074892" y="3277369"/>
            <a:ext cx="2448272" cy="2809689"/>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8685" y="3421388"/>
            <a:ext cx="732433" cy="705578"/>
          </a:xfrm>
          <a:prstGeom prst="rect">
            <a:avLst/>
          </a:prstGeom>
        </p:spPr>
      </p:pic>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3545" y="3421388"/>
            <a:ext cx="732433" cy="705578"/>
          </a:xfrm>
          <a:prstGeom prst="rect">
            <a:avLst/>
          </a:prstGeom>
        </p:spPr>
      </p:pic>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347" y="3424453"/>
            <a:ext cx="732433" cy="705578"/>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74213" y="3418323"/>
            <a:ext cx="732433" cy="705578"/>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8988" y="3421388"/>
            <a:ext cx="729251" cy="702513"/>
          </a:xfrm>
          <a:prstGeom prst="rect">
            <a:avLst/>
          </a:prstGeom>
        </p:spPr>
      </p:pic>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31076" y="3418323"/>
            <a:ext cx="732433" cy="705578"/>
          </a:xfrm>
          <a:prstGeom prst="rect">
            <a:avLst/>
          </a:prstGeom>
        </p:spPr>
      </p:pic>
      <p:sp>
        <p:nvSpPr>
          <p:cNvPr id="11" name="TextBox 10"/>
          <p:cNvSpPr txBox="1"/>
          <p:nvPr/>
        </p:nvSpPr>
        <p:spPr>
          <a:xfrm>
            <a:off x="1156769" y="945693"/>
            <a:ext cx="3356776" cy="400110"/>
          </a:xfrm>
          <a:prstGeom prst="rect">
            <a:avLst/>
          </a:prstGeom>
          <a:noFill/>
        </p:spPr>
        <p:txBody>
          <a:bodyPr wrap="square" rtlCol="0">
            <a:spAutoFit/>
          </a:bodyPr>
          <a:lstStyle/>
          <a:p>
            <a:r>
              <a:rPr lang="en-GB" sz="2000" b="1" dirty="0">
                <a:solidFill>
                  <a:srgbClr val="008080"/>
                </a:solidFill>
                <a:latin typeface="Comic Sans MS" panose="030F0702030302020204" pitchFamily="66" charset="0"/>
              </a:rPr>
              <a:t>Learning Objectives</a:t>
            </a:r>
          </a:p>
        </p:txBody>
      </p:sp>
      <p:sp>
        <p:nvSpPr>
          <p:cNvPr id="12" name="TextBox 11"/>
          <p:cNvSpPr txBox="1"/>
          <p:nvPr/>
        </p:nvSpPr>
        <p:spPr>
          <a:xfrm>
            <a:off x="1138525" y="2737708"/>
            <a:ext cx="3356776" cy="400110"/>
          </a:xfrm>
          <a:prstGeom prst="rect">
            <a:avLst/>
          </a:prstGeom>
          <a:noFill/>
        </p:spPr>
        <p:txBody>
          <a:bodyPr wrap="square" rtlCol="0">
            <a:spAutoFit/>
          </a:bodyPr>
          <a:lstStyle/>
          <a:p>
            <a:r>
              <a:rPr lang="en-GB" sz="2000" b="1" dirty="0">
                <a:solidFill>
                  <a:srgbClr val="FF0066"/>
                </a:solidFill>
                <a:latin typeface="Comic Sans MS" panose="030F0702030302020204" pitchFamily="66" charset="0"/>
              </a:rPr>
              <a:t>Learning Outcomes</a:t>
            </a:r>
          </a:p>
        </p:txBody>
      </p:sp>
      <p:sp>
        <p:nvSpPr>
          <p:cNvPr id="13" name="TextBox 12"/>
          <p:cNvSpPr txBox="1"/>
          <p:nvPr/>
        </p:nvSpPr>
        <p:spPr>
          <a:xfrm>
            <a:off x="1138525" y="4266519"/>
            <a:ext cx="2448272" cy="1569660"/>
          </a:xfrm>
          <a:prstGeom prst="rect">
            <a:avLst/>
          </a:prstGeom>
          <a:noFill/>
        </p:spPr>
        <p:txBody>
          <a:bodyPr wrap="square" rtlCol="0">
            <a:spAutoFit/>
          </a:bodyPr>
          <a:lstStyle/>
          <a:p>
            <a:pPr algn="ctr"/>
            <a:r>
              <a:rPr lang="en-GB" sz="2400" dirty="0">
                <a:latin typeface="Comic Sans MS" panose="030F0702030302020204" pitchFamily="66" charset="0"/>
              </a:rPr>
              <a:t>I can explain how I know that a human or animal is alive.  </a:t>
            </a:r>
          </a:p>
        </p:txBody>
      </p:sp>
      <p:sp>
        <p:nvSpPr>
          <p:cNvPr id="14" name="TextBox 13"/>
          <p:cNvSpPr txBox="1"/>
          <p:nvPr/>
        </p:nvSpPr>
        <p:spPr>
          <a:xfrm>
            <a:off x="3905563" y="4155021"/>
            <a:ext cx="2665274" cy="1938992"/>
          </a:xfrm>
          <a:prstGeom prst="rect">
            <a:avLst/>
          </a:prstGeom>
          <a:noFill/>
        </p:spPr>
        <p:txBody>
          <a:bodyPr wrap="square" rtlCol="0">
            <a:spAutoFit/>
          </a:bodyPr>
          <a:lstStyle/>
          <a:p>
            <a:pPr algn="ctr"/>
            <a:r>
              <a:rPr lang="en-GB" sz="2400" dirty="0">
                <a:latin typeface="Comic Sans MS" panose="030F0702030302020204" pitchFamily="66" charset="0"/>
              </a:rPr>
              <a:t>I can sort objects into groups and explain my choices. </a:t>
            </a:r>
          </a:p>
        </p:txBody>
      </p:sp>
      <p:sp>
        <p:nvSpPr>
          <p:cNvPr id="15" name="TextBox 14"/>
          <p:cNvSpPr txBox="1"/>
          <p:nvPr/>
        </p:nvSpPr>
        <p:spPr>
          <a:xfrm>
            <a:off x="7015237" y="4155021"/>
            <a:ext cx="2448272" cy="1938992"/>
          </a:xfrm>
          <a:prstGeom prst="rect">
            <a:avLst/>
          </a:prstGeom>
          <a:noFill/>
        </p:spPr>
        <p:txBody>
          <a:bodyPr wrap="square" rtlCol="0">
            <a:spAutoFit/>
          </a:bodyPr>
          <a:lstStyle/>
          <a:p>
            <a:pPr algn="ctr"/>
            <a:r>
              <a:rPr lang="en-GB" sz="2400" dirty="0">
                <a:latin typeface="Comic Sans MS" panose="030F0702030302020204" pitchFamily="66" charset="0"/>
              </a:rPr>
              <a:t>I can identify dead objects that were once alive and use a Venn diagram.</a:t>
            </a:r>
          </a:p>
        </p:txBody>
      </p:sp>
      <p:sp>
        <p:nvSpPr>
          <p:cNvPr id="16" name="TextBox 15"/>
          <p:cNvSpPr txBox="1"/>
          <p:nvPr/>
        </p:nvSpPr>
        <p:spPr>
          <a:xfrm>
            <a:off x="1138525" y="1455166"/>
            <a:ext cx="9248735" cy="707886"/>
          </a:xfrm>
          <a:prstGeom prst="rect">
            <a:avLst/>
          </a:prstGeom>
          <a:noFill/>
        </p:spPr>
        <p:txBody>
          <a:bodyPr wrap="square" rtlCol="0">
            <a:spAutoFit/>
          </a:bodyPr>
          <a:lstStyle/>
          <a:p>
            <a:r>
              <a:rPr lang="en-GB" sz="2000" dirty="0">
                <a:latin typeface="Comic Sans MS" panose="030F0702030302020204" pitchFamily="66" charset="0"/>
              </a:rPr>
              <a:t>I will understand that animals, including humans, are alive.</a:t>
            </a:r>
          </a:p>
          <a:p>
            <a:r>
              <a:rPr lang="en-GB" sz="2000" dirty="0">
                <a:latin typeface="Comic Sans MS" panose="030F0702030302020204" pitchFamily="66" charset="0"/>
              </a:rPr>
              <a:t>I will be able to sort living and non-living objects into categories.</a:t>
            </a:r>
          </a:p>
        </p:txBody>
      </p:sp>
    </p:spTree>
    <p:extLst>
      <p:ext uri="{BB962C8B-B14F-4D97-AF65-F5344CB8AC3E}">
        <p14:creationId xmlns:p14="http://schemas.microsoft.com/office/powerpoint/2010/main" val="2616316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0156" y="652012"/>
            <a:ext cx="9479924" cy="584775"/>
          </a:xfrm>
          <a:prstGeom prst="rect">
            <a:avLst/>
          </a:prstGeom>
          <a:noFill/>
        </p:spPr>
        <p:txBody>
          <a:bodyPr wrap="square" rtlCol="0">
            <a:spAutoFit/>
          </a:bodyPr>
          <a:lstStyle/>
          <a:p>
            <a:r>
              <a:rPr lang="en-GB" sz="3200" b="1" dirty="0">
                <a:solidFill>
                  <a:srgbClr val="008080"/>
                </a:solidFill>
                <a:latin typeface="Comic Sans MS" panose="030F0702030302020204" pitchFamily="66" charset="0"/>
              </a:rPr>
              <a:t>Animals and people are living things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0099" y="3664064"/>
            <a:ext cx="1768080" cy="2652509"/>
          </a:xfrm>
          <a:prstGeom prst="rect">
            <a:avLst/>
          </a:prstGeom>
        </p:spPr>
      </p:pic>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3025" b="84715" l="15186" r="63005">
                        <a14:foregroundMark x1="47981" y1="18837" x2="47981" y2="18837"/>
                        <a14:foregroundMark x1="31018" y1="55974" x2="31502" y2="53068"/>
                        <a14:foregroundMark x1="23425" y1="56405" x2="33764" y2="52314"/>
                        <a14:foregroundMark x1="16317" y1="61464" x2="16317" y2="66200"/>
                        <a14:foregroundMark x1="27141" y1="53498" x2="38611" y2="50484"/>
                        <a14:foregroundMark x1="36511" y1="79978" x2="36511" y2="84715"/>
                        <a14:foregroundMark x1="53958" y1="77503" x2="53958" y2="79225"/>
                        <a14:foregroundMark x1="38126" y1="21421" x2="48465" y2="17115"/>
                        <a14:foregroundMark x1="44588" y1="17115" x2="39742" y2="14532"/>
                        <a14:foregroundMark x1="45719" y1="15608" x2="37480" y2="13025"/>
                        <a14:foregroundMark x1="38126" y1="17761" x2="34249" y2="17761"/>
                        <a14:foregroundMark x1="41357" y1="20022" x2="34249" y2="21421"/>
                        <a14:foregroundMark x1="40226" y1="21744" x2="34895" y2="26480"/>
                        <a14:foregroundMark x1="38126" y1="26911" x2="35380" y2="29064"/>
                        <a14:foregroundMark x1="54443" y1="26480" x2="57674" y2="23574"/>
                        <a14:foregroundMark x1="16317" y1="68353" x2="15186" y2="62217"/>
                        <a14:foregroundMark x1="15186" y1="61464" x2="15670" y2="63617"/>
                        <a14:foregroundMark x1="52342" y1="15285" x2="46850" y2="15285"/>
                      </a14:backgroundRemoval>
                    </a14:imgEffect>
                  </a14:imgLayer>
                </a14:imgProps>
              </a:ext>
              <a:ext uri="{28A0092B-C50C-407E-A947-70E740481C1C}">
                <a14:useLocalDpi xmlns:a14="http://schemas.microsoft.com/office/drawing/2010/main" val="0"/>
              </a:ext>
            </a:extLst>
          </a:blip>
          <a:srcRect l="10221" t="11173" r="31114" b="12481"/>
          <a:stretch/>
        </p:blipFill>
        <p:spPr>
          <a:xfrm>
            <a:off x="8480651" y="3393929"/>
            <a:ext cx="1512169" cy="2952328"/>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83535" y="2246178"/>
            <a:ext cx="2273139" cy="1325503"/>
          </a:xfrm>
          <a:prstGeom prst="rect">
            <a:avLst/>
          </a:prstGeom>
        </p:spPr>
      </p:pic>
      <p:pic>
        <p:nvPicPr>
          <p:cNvPr id="6" name="Picture 5"/>
          <p:cNvPicPr>
            <a:picLocks noChangeAspect="1"/>
          </p:cNvPicPr>
          <p:nvPr/>
        </p:nvPicPr>
        <p:blipFill rotWithShape="1">
          <a:blip r:embed="rId6" cstate="print">
            <a:extLst>
              <a:ext uri="{28A0092B-C50C-407E-A947-70E740481C1C}">
                <a14:useLocalDpi xmlns:a14="http://schemas.microsoft.com/office/drawing/2010/main" val="0"/>
              </a:ext>
            </a:extLst>
          </a:blip>
          <a:srcRect t="24869" b="9773"/>
          <a:stretch/>
        </p:blipFill>
        <p:spPr>
          <a:xfrm>
            <a:off x="848771" y="1758976"/>
            <a:ext cx="2299746" cy="1002038"/>
          </a:xfrm>
          <a:prstGeom prst="rect">
            <a:avLst/>
          </a:prstGeom>
        </p:spPr>
      </p:pic>
      <p:pic>
        <p:nvPicPr>
          <p:cNvPr id="7" name="Picture 6"/>
          <p:cNvPicPr>
            <a:picLocks noChangeAspect="1"/>
          </p:cNvPicPr>
          <p:nvPr/>
        </p:nvPicPr>
        <p:blipFill>
          <a:blip r:embed="rId7" cstate="print">
            <a:extLst>
              <a:ext uri="{BEBA8EAE-BF5A-486C-A8C5-ECC9F3942E4B}">
                <a14:imgProps xmlns:a14="http://schemas.microsoft.com/office/drawing/2010/main">
                  <a14:imgLayer r:embed="rId8">
                    <a14:imgEffect>
                      <a14:backgroundRemoval t="7417" b="89934" l="9875" r="89969">
                        <a14:foregroundMark x1="15674" y1="82384" x2="15674" y2="82384"/>
                        <a14:foregroundMark x1="18809" y1="77881" x2="14577" y2="85033"/>
                        <a14:foregroundMark x1="77116" y1="75232" x2="84013" y2="80132"/>
                        <a14:foregroundMark x1="30408" y1="12848" x2="33072" y2="9272"/>
                        <a14:foregroundMark x1="62853" y1="10993" x2="60188" y2="7417"/>
                      </a14:backgroundRemoval>
                    </a14:imgEffect>
                  </a14:imgLayer>
                </a14:imgProps>
              </a:ext>
              <a:ext uri="{28A0092B-C50C-407E-A947-70E740481C1C}">
                <a14:useLocalDpi xmlns:a14="http://schemas.microsoft.com/office/drawing/2010/main" val="0"/>
              </a:ext>
            </a:extLst>
          </a:blip>
          <a:stretch>
            <a:fillRect/>
          </a:stretch>
        </p:blipFill>
        <p:spPr>
          <a:xfrm>
            <a:off x="6398601" y="1339982"/>
            <a:ext cx="2651111" cy="3137897"/>
          </a:xfrm>
          <a:prstGeom prst="rect">
            <a:avLst/>
          </a:prstGeom>
        </p:spPr>
      </p:pic>
      <p:pic>
        <p:nvPicPr>
          <p:cNvPr id="8" name="Picture 7"/>
          <p:cNvPicPr>
            <a:picLocks noChangeAspect="1"/>
          </p:cNvPicPr>
          <p:nvPr/>
        </p:nvPicPr>
        <p:blipFill rotWithShape="1">
          <a:blip r:embed="rId9" cstate="print">
            <a:extLst>
              <a:ext uri="{28A0092B-C50C-407E-A947-70E740481C1C}">
                <a14:useLocalDpi xmlns:a14="http://schemas.microsoft.com/office/drawing/2010/main" val="0"/>
              </a:ext>
            </a:extLst>
          </a:blip>
          <a:srcRect l="14863" t="8017" r="10560" b="3980"/>
          <a:stretch/>
        </p:blipFill>
        <p:spPr>
          <a:xfrm>
            <a:off x="5380805" y="4712774"/>
            <a:ext cx="2035591" cy="1603799"/>
          </a:xfrm>
          <a:prstGeom prst="rect">
            <a:avLst/>
          </a:prstGeom>
        </p:spPr>
      </p:pic>
      <p:pic>
        <p:nvPicPr>
          <p:cNvPr id="9" name="Picture 8"/>
          <p:cNvPicPr>
            <a:picLocks noChangeAspect="1"/>
          </p:cNvPicPr>
          <p:nvPr/>
        </p:nvPicPr>
        <p:blipFill rotWithShape="1">
          <a:blip r:embed="rId10" cstate="print">
            <a:extLst>
              <a:ext uri="{28A0092B-C50C-407E-A947-70E740481C1C}">
                <a14:useLocalDpi xmlns:a14="http://schemas.microsoft.com/office/drawing/2010/main" val="0"/>
              </a:ext>
            </a:extLst>
          </a:blip>
          <a:srcRect l="26480" t="15350" r="6320" b="5900"/>
          <a:stretch/>
        </p:blipFill>
        <p:spPr>
          <a:xfrm>
            <a:off x="2785856" y="4018606"/>
            <a:ext cx="1862121" cy="2327651"/>
          </a:xfrm>
          <a:prstGeom prst="rect">
            <a:avLst/>
          </a:prstGeom>
        </p:spPr>
      </p:pic>
      <p:pic>
        <p:nvPicPr>
          <p:cNvPr id="10" name="Picture 9">
            <a:extLst>
              <a:ext uri="{FF2B5EF4-FFF2-40B4-BE49-F238E27FC236}">
                <a16:creationId xmlns:a16="http://schemas.microsoft.com/office/drawing/2014/main" id="{F9D4E461-7E9F-4772-BE59-32BD1ED1B828}"/>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850" t="16677" r="3136" b="17545"/>
          <a:stretch/>
        </p:blipFill>
        <p:spPr>
          <a:xfrm>
            <a:off x="640843" y="1531217"/>
            <a:ext cx="9479924" cy="4974778"/>
          </a:xfrm>
          <a:prstGeom prst="rect">
            <a:avLst/>
          </a:prstGeom>
        </p:spPr>
      </p:pic>
    </p:spTree>
    <p:extLst>
      <p:ext uri="{BB962C8B-B14F-4D97-AF65-F5344CB8AC3E}">
        <p14:creationId xmlns:p14="http://schemas.microsoft.com/office/powerpoint/2010/main" val="211262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down)">
                                      <p:cBhvr>
                                        <p:cTn id="33" dur="580">
                                          <p:stCondLst>
                                            <p:cond delay="0"/>
                                          </p:stCondLst>
                                        </p:cTn>
                                        <p:tgtEl>
                                          <p:spTgt spid="4"/>
                                        </p:tgtEl>
                                      </p:cBhvr>
                                    </p:animEffect>
                                    <p:anim calcmode="lin" valueType="num">
                                      <p:cBhvr>
                                        <p:cTn id="3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9" dur="26">
                                          <p:stCondLst>
                                            <p:cond delay="650"/>
                                          </p:stCondLst>
                                        </p:cTn>
                                        <p:tgtEl>
                                          <p:spTgt spid="4"/>
                                        </p:tgtEl>
                                      </p:cBhvr>
                                      <p:to x="100000" y="60000"/>
                                    </p:animScale>
                                    <p:animScale>
                                      <p:cBhvr>
                                        <p:cTn id="40" dur="166" decel="50000">
                                          <p:stCondLst>
                                            <p:cond delay="676"/>
                                          </p:stCondLst>
                                        </p:cTn>
                                        <p:tgtEl>
                                          <p:spTgt spid="4"/>
                                        </p:tgtEl>
                                      </p:cBhvr>
                                      <p:to x="100000" y="100000"/>
                                    </p:animScale>
                                    <p:animScale>
                                      <p:cBhvr>
                                        <p:cTn id="41" dur="26">
                                          <p:stCondLst>
                                            <p:cond delay="1312"/>
                                          </p:stCondLst>
                                        </p:cTn>
                                        <p:tgtEl>
                                          <p:spTgt spid="4"/>
                                        </p:tgtEl>
                                      </p:cBhvr>
                                      <p:to x="100000" y="80000"/>
                                    </p:animScale>
                                    <p:animScale>
                                      <p:cBhvr>
                                        <p:cTn id="42" dur="166" decel="50000">
                                          <p:stCondLst>
                                            <p:cond delay="1338"/>
                                          </p:stCondLst>
                                        </p:cTn>
                                        <p:tgtEl>
                                          <p:spTgt spid="4"/>
                                        </p:tgtEl>
                                      </p:cBhvr>
                                      <p:to x="100000" y="100000"/>
                                    </p:animScale>
                                    <p:animScale>
                                      <p:cBhvr>
                                        <p:cTn id="43" dur="26">
                                          <p:stCondLst>
                                            <p:cond delay="1642"/>
                                          </p:stCondLst>
                                        </p:cTn>
                                        <p:tgtEl>
                                          <p:spTgt spid="4"/>
                                        </p:tgtEl>
                                      </p:cBhvr>
                                      <p:to x="100000" y="90000"/>
                                    </p:animScale>
                                    <p:animScale>
                                      <p:cBhvr>
                                        <p:cTn id="44" dur="166" decel="50000">
                                          <p:stCondLst>
                                            <p:cond delay="1668"/>
                                          </p:stCondLst>
                                        </p:cTn>
                                        <p:tgtEl>
                                          <p:spTgt spid="4"/>
                                        </p:tgtEl>
                                      </p:cBhvr>
                                      <p:to x="100000" y="100000"/>
                                    </p:animScale>
                                    <p:animScale>
                                      <p:cBhvr>
                                        <p:cTn id="45" dur="26">
                                          <p:stCondLst>
                                            <p:cond delay="1808"/>
                                          </p:stCondLst>
                                        </p:cTn>
                                        <p:tgtEl>
                                          <p:spTgt spid="4"/>
                                        </p:tgtEl>
                                      </p:cBhvr>
                                      <p:to x="100000" y="95000"/>
                                    </p:animScale>
                                    <p:animScale>
                                      <p:cBhvr>
                                        <p:cTn id="46" dur="166" decel="50000">
                                          <p:stCondLst>
                                            <p:cond delay="1834"/>
                                          </p:stCondLst>
                                        </p:cTn>
                                        <p:tgtEl>
                                          <p:spTgt spid="4"/>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056" y="6778268"/>
            <a:ext cx="6735654" cy="771109"/>
          </a:xfrm>
          <a:prstGeom prst="rect">
            <a:avLst/>
          </a:prstGeom>
          <a:noFill/>
        </p:spPr>
        <p:txBody>
          <a:bodyPr wrap="square" rtlCol="0">
            <a:spAutoFit/>
          </a:bodyPr>
          <a:lstStyle/>
          <a:p>
            <a:pPr algn="ctr"/>
            <a:r>
              <a:rPr lang="en-GB" sz="4411" b="1" dirty="0">
                <a:solidFill>
                  <a:srgbClr val="008080"/>
                </a:solidFill>
                <a:latin typeface="Comic Sans MS" panose="030F0702030302020204" pitchFamily="66" charset="0"/>
                <a:cs typeface="Arial" panose="020B0604020202020204" pitchFamily="34" charset="0"/>
              </a:rPr>
              <a:t>What do pets need?…</a:t>
            </a:r>
          </a:p>
        </p:txBody>
      </p:sp>
      <p:pic>
        <p:nvPicPr>
          <p:cNvPr id="5" name="Picture 2" descr="C:\Documents and Settings\Henson_A\My Documents\Amy's\Talkies\New Welfare Symbols\Environment Icon.jpg"/>
          <p:cNvPicPr>
            <a:picLocks noChangeAspect="1" noChangeArrowheads="1"/>
          </p:cNvPicPr>
          <p:nvPr/>
        </p:nvPicPr>
        <p:blipFill>
          <a:blip r:embed="rId3" cstate="print"/>
          <a:srcRect/>
          <a:stretch>
            <a:fillRect/>
          </a:stretch>
        </p:blipFill>
        <p:spPr bwMode="auto">
          <a:xfrm>
            <a:off x="884512" y="481878"/>
            <a:ext cx="2381259" cy="2381259"/>
          </a:xfrm>
          <a:prstGeom prst="ellipse">
            <a:avLst/>
          </a:prstGeom>
          <a:noFill/>
          <a:effectLst>
            <a:softEdge rad="0"/>
          </a:effectLst>
        </p:spPr>
      </p:pic>
      <p:pic>
        <p:nvPicPr>
          <p:cNvPr id="6" name="Picture 3" descr="C:\Documents and Settings\Henson_A\My Documents\Amy's\Talkies\New Welfare Symbols\Diet Icon.jpg"/>
          <p:cNvPicPr>
            <a:picLocks noChangeAspect="1" noChangeArrowheads="1"/>
          </p:cNvPicPr>
          <p:nvPr/>
        </p:nvPicPr>
        <p:blipFill>
          <a:blip r:embed="rId4" cstate="print"/>
          <a:srcRect/>
          <a:stretch>
            <a:fillRect/>
          </a:stretch>
        </p:blipFill>
        <p:spPr bwMode="auto">
          <a:xfrm>
            <a:off x="828316" y="3536032"/>
            <a:ext cx="2411871" cy="2411871"/>
          </a:xfrm>
          <a:prstGeom prst="ellipse">
            <a:avLst/>
          </a:prstGeom>
          <a:noFill/>
          <a:effectLst>
            <a:softEdge rad="0"/>
          </a:effectLst>
        </p:spPr>
      </p:pic>
      <p:pic>
        <p:nvPicPr>
          <p:cNvPr id="7" name="Picture 6" descr="Health Icon.jpg"/>
          <p:cNvPicPr>
            <a:picLocks noChangeAspect="1"/>
          </p:cNvPicPr>
          <p:nvPr/>
        </p:nvPicPr>
        <p:blipFill>
          <a:blip r:embed="rId5" cstate="print"/>
          <a:srcRect/>
          <a:stretch>
            <a:fillRect/>
          </a:stretch>
        </p:blipFill>
        <p:spPr bwMode="auto">
          <a:xfrm>
            <a:off x="3902169" y="1644256"/>
            <a:ext cx="2638185" cy="2414256"/>
          </a:xfrm>
          <a:prstGeom prst="rect">
            <a:avLst/>
          </a:prstGeom>
          <a:noFill/>
          <a:ln w="9525">
            <a:noFill/>
            <a:miter lim="800000"/>
            <a:headEnd/>
            <a:tailEnd/>
          </a:ln>
          <a:effectLst>
            <a:softEdge rad="0"/>
          </a:effectLst>
        </p:spPr>
      </p:pic>
      <p:pic>
        <p:nvPicPr>
          <p:cNvPr id="8" name="Picture 7" descr="C:\Documents and Settings\Henson_A\My Documents\Amy's\Talkies\New Welfare Symbols\Behaviour Icon.jpg"/>
          <p:cNvPicPr>
            <a:picLocks noChangeAspect="1" noChangeArrowheads="1"/>
          </p:cNvPicPr>
          <p:nvPr/>
        </p:nvPicPr>
        <p:blipFill>
          <a:blip r:embed="rId6" cstate="print"/>
          <a:srcRect/>
          <a:stretch>
            <a:fillRect/>
          </a:stretch>
        </p:blipFill>
        <p:spPr bwMode="auto">
          <a:xfrm>
            <a:off x="7207576" y="3561568"/>
            <a:ext cx="2382265" cy="2382265"/>
          </a:xfrm>
          <a:prstGeom prst="ellipse">
            <a:avLst/>
          </a:prstGeom>
          <a:noFill/>
        </p:spPr>
      </p:pic>
      <p:pic>
        <p:nvPicPr>
          <p:cNvPr id="9" name="Picture 8" descr="C:\Documents and Settings\Henson_A\My Documents\Amy's\Talkies\New Welfare Symbols\Companionship Icon.jpg"/>
          <p:cNvPicPr>
            <a:picLocks noChangeAspect="1" noChangeArrowheads="1"/>
          </p:cNvPicPr>
          <p:nvPr/>
        </p:nvPicPr>
        <p:blipFill>
          <a:blip r:embed="rId7" cstate="print"/>
          <a:srcRect/>
          <a:stretch>
            <a:fillRect/>
          </a:stretch>
        </p:blipFill>
        <p:spPr bwMode="auto">
          <a:xfrm>
            <a:off x="7216529" y="469154"/>
            <a:ext cx="2373312" cy="2382230"/>
          </a:xfrm>
          <a:prstGeom prst="ellipse">
            <a:avLst/>
          </a:prstGeom>
          <a:noFill/>
        </p:spPr>
      </p:pic>
      <p:sp>
        <p:nvSpPr>
          <p:cNvPr id="10" name="TextBox 9"/>
          <p:cNvSpPr txBox="1"/>
          <p:nvPr/>
        </p:nvSpPr>
        <p:spPr>
          <a:xfrm>
            <a:off x="738188" y="2911133"/>
            <a:ext cx="2382265" cy="567528"/>
          </a:xfrm>
          <a:prstGeom prst="rect">
            <a:avLst/>
          </a:prstGeom>
          <a:noFill/>
        </p:spPr>
        <p:txBody>
          <a:bodyPr wrap="square" rtlCol="0">
            <a:spAutoFit/>
          </a:bodyPr>
          <a:lstStyle/>
          <a:p>
            <a:pPr algn="ctr"/>
            <a:r>
              <a:rPr lang="en-GB" sz="2647" b="1" dirty="0">
                <a:solidFill>
                  <a:schemeClr val="accent4"/>
                </a:solidFill>
                <a:latin typeface="Comic Sans MS" panose="030F0702030302020204" pitchFamily="66" charset="0"/>
                <a:cs typeface="Arial" panose="020B0604020202020204" pitchFamily="34" charset="0"/>
              </a:rPr>
              <a:t> </a:t>
            </a:r>
            <a:r>
              <a:rPr lang="en-GB" sz="3088" b="1" dirty="0">
                <a:solidFill>
                  <a:schemeClr val="accent4"/>
                </a:solidFill>
                <a:latin typeface="Comic Sans MS" panose="030F0702030302020204" pitchFamily="66" charset="0"/>
                <a:cs typeface="Arial" panose="020B0604020202020204" pitchFamily="34" charset="0"/>
              </a:rPr>
              <a:t>A HOME</a:t>
            </a:r>
          </a:p>
        </p:txBody>
      </p:sp>
      <p:sp>
        <p:nvSpPr>
          <p:cNvPr id="11" name="TextBox 10"/>
          <p:cNvSpPr txBox="1"/>
          <p:nvPr/>
        </p:nvSpPr>
        <p:spPr>
          <a:xfrm>
            <a:off x="-291077" y="5979474"/>
            <a:ext cx="4881314" cy="567528"/>
          </a:xfrm>
          <a:prstGeom prst="rect">
            <a:avLst/>
          </a:prstGeom>
          <a:noFill/>
        </p:spPr>
        <p:txBody>
          <a:bodyPr wrap="square" rtlCol="0">
            <a:spAutoFit/>
          </a:bodyPr>
          <a:lstStyle/>
          <a:p>
            <a:pPr algn="ctr"/>
            <a:r>
              <a:rPr lang="en-GB" sz="3088" b="1" dirty="0">
                <a:solidFill>
                  <a:schemeClr val="accent6"/>
                </a:solidFill>
                <a:latin typeface="Comic Sans MS" panose="030F0702030302020204" pitchFamily="66" charset="0"/>
                <a:cs typeface="Arial" panose="020B0604020202020204" pitchFamily="34" charset="0"/>
              </a:rPr>
              <a:t>FOOD &amp; WATER</a:t>
            </a:r>
          </a:p>
        </p:txBody>
      </p:sp>
      <p:sp>
        <p:nvSpPr>
          <p:cNvPr id="12" name="TextBox 11"/>
          <p:cNvSpPr txBox="1"/>
          <p:nvPr/>
        </p:nvSpPr>
        <p:spPr>
          <a:xfrm>
            <a:off x="4371085" y="3726350"/>
            <a:ext cx="1854989" cy="974882"/>
          </a:xfrm>
          <a:prstGeom prst="rect">
            <a:avLst/>
          </a:prstGeom>
          <a:noFill/>
        </p:spPr>
        <p:txBody>
          <a:bodyPr wrap="square" rtlCol="0">
            <a:spAutoFit/>
          </a:bodyPr>
          <a:lstStyle/>
          <a:p>
            <a:pPr algn="ctr"/>
            <a:endParaRPr lang="en-GB" sz="2647" dirty="0">
              <a:solidFill>
                <a:schemeClr val="accent1"/>
              </a:solidFill>
              <a:latin typeface="Comic Sans MS" panose="030F0702030302020204" pitchFamily="66" charset="0"/>
              <a:cs typeface="Arial" pitchFamily="34" charset="0"/>
            </a:endParaRPr>
          </a:p>
          <a:p>
            <a:pPr algn="ctr"/>
            <a:r>
              <a:rPr lang="en-GB" sz="3088" b="1" dirty="0">
                <a:solidFill>
                  <a:schemeClr val="accent1"/>
                </a:solidFill>
                <a:latin typeface="Comic Sans MS" panose="030F0702030302020204" pitchFamily="66" charset="0"/>
                <a:cs typeface="Arial" pitchFamily="34" charset="0"/>
              </a:rPr>
              <a:t>HEALTH</a:t>
            </a:r>
          </a:p>
        </p:txBody>
      </p:sp>
      <p:sp>
        <p:nvSpPr>
          <p:cNvPr id="13" name="Rectangle 12"/>
          <p:cNvSpPr/>
          <p:nvPr/>
        </p:nvSpPr>
        <p:spPr>
          <a:xfrm>
            <a:off x="6226074" y="6019025"/>
            <a:ext cx="4172712" cy="567528"/>
          </a:xfrm>
          <a:prstGeom prst="rect">
            <a:avLst/>
          </a:prstGeom>
        </p:spPr>
        <p:txBody>
          <a:bodyPr wrap="square">
            <a:spAutoFit/>
          </a:bodyPr>
          <a:lstStyle/>
          <a:p>
            <a:pPr algn="ctr"/>
            <a:r>
              <a:rPr lang="en-GB" sz="3088" b="1" dirty="0">
                <a:solidFill>
                  <a:schemeClr val="accent3"/>
                </a:solidFill>
                <a:latin typeface="Comic Sans MS" panose="030F0702030302020204" pitchFamily="66" charset="0"/>
                <a:cs typeface="Arial" panose="020B0604020202020204" pitchFamily="34" charset="0"/>
              </a:rPr>
              <a:t>EXERCISE &amp; FUN</a:t>
            </a:r>
          </a:p>
        </p:txBody>
      </p:sp>
      <p:sp>
        <p:nvSpPr>
          <p:cNvPr id="14" name="Rectangle 13"/>
          <p:cNvSpPr/>
          <p:nvPr/>
        </p:nvSpPr>
        <p:spPr>
          <a:xfrm>
            <a:off x="7176752" y="2851384"/>
            <a:ext cx="2534610" cy="567528"/>
          </a:xfrm>
          <a:prstGeom prst="rect">
            <a:avLst/>
          </a:prstGeom>
        </p:spPr>
        <p:txBody>
          <a:bodyPr wrap="square">
            <a:spAutoFit/>
          </a:bodyPr>
          <a:lstStyle/>
          <a:p>
            <a:pPr algn="ctr"/>
            <a:r>
              <a:rPr lang="en-GB" sz="3088" b="1" dirty="0">
                <a:solidFill>
                  <a:schemeClr val="accent2"/>
                </a:solidFill>
                <a:latin typeface="Comic Sans MS" panose="030F0702030302020204" pitchFamily="66" charset="0"/>
                <a:cs typeface="Arial" panose="020B0604020202020204" pitchFamily="34" charset="0"/>
              </a:rPr>
              <a:t>FRIENDS</a:t>
            </a:r>
          </a:p>
        </p:txBody>
      </p:sp>
    </p:spTree>
    <p:extLst>
      <p:ext uri="{BB962C8B-B14F-4D97-AF65-F5344CB8AC3E}">
        <p14:creationId xmlns:p14="http://schemas.microsoft.com/office/powerpoint/2010/main" val="184705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arn(inVertical)">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barn(inVertical)">
                                      <p:cBhvr>
                                        <p:cTn id="27" dur="500"/>
                                        <p:tgtEl>
                                          <p:spTgt spid="1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1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barn(inVertical)">
                                      <p:cBhvr>
                                        <p:cTn id="37" dur="500"/>
                                        <p:tgtEl>
                                          <p:spTgt spid="13">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ircle(in)">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4">
                                            <p:txEl>
                                              <p:pRg st="0" end="0"/>
                                            </p:txEl>
                                          </p:spTgt>
                                        </p:tgtEl>
                                        <p:attrNameLst>
                                          <p:attrName>style.visibility</p:attrName>
                                        </p:attrNameLst>
                                      </p:cBhvr>
                                      <p:to>
                                        <p:strVal val="visible"/>
                                      </p:to>
                                    </p:set>
                                    <p:animEffect transition="in" filter="barn(inVertical)">
                                      <p:cBhvr>
                                        <p:cTn id="47" dur="500"/>
                                        <p:tgtEl>
                                          <p:spTgt spid="14">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circle(in)">
                                      <p:cBhvr>
                                        <p:cTn id="52" dur="10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2">
                                            <p:txEl>
                                              <p:pRg st="1" end="1"/>
                                            </p:txEl>
                                          </p:spTgt>
                                        </p:tgtEl>
                                        <p:attrNameLst>
                                          <p:attrName>style.visibility</p:attrName>
                                        </p:attrNameLst>
                                      </p:cBhvr>
                                      <p:to>
                                        <p:strVal val="visible"/>
                                      </p:to>
                                    </p:set>
                                    <p:animEffect transition="in" filter="barn(inVertical)">
                                      <p:cBhvr>
                                        <p:cTn id="57"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PAW images_money.JPG"/>
          <p:cNvPicPr>
            <a:picLocks noChangeAspect="1"/>
          </p:cNvPicPr>
          <p:nvPr/>
        </p:nvPicPr>
        <p:blipFill rotWithShape="1">
          <a:blip r:embed="rId3" cstate="print"/>
          <a:srcRect r="51602"/>
          <a:stretch/>
        </p:blipFill>
        <p:spPr>
          <a:xfrm>
            <a:off x="9107875" y="3909034"/>
            <a:ext cx="1182409" cy="2590800"/>
          </a:xfrm>
          <a:prstGeom prst="rect">
            <a:avLst/>
          </a:prstGeom>
        </p:spPr>
      </p:pic>
      <p:sp>
        <p:nvSpPr>
          <p:cNvPr id="27" name="Title 1"/>
          <p:cNvSpPr>
            <a:spLocks noGrp="1"/>
          </p:cNvSpPr>
          <p:nvPr>
            <p:ph type="title"/>
          </p:nvPr>
        </p:nvSpPr>
        <p:spPr>
          <a:xfrm>
            <a:off x="172157" y="6784861"/>
            <a:ext cx="8179109" cy="692564"/>
          </a:xfrm>
        </p:spPr>
        <p:txBody>
          <a:bodyPr>
            <a:normAutofit/>
          </a:bodyPr>
          <a:lstStyle/>
          <a:p>
            <a:r>
              <a:rPr lang="en-GB" sz="3088" i="1" dirty="0">
                <a:latin typeface="Comic Sans MS" panose="030F0702030302020204" pitchFamily="66" charset="0"/>
              </a:rPr>
              <a:t>The UK’s leading vet charity …</a:t>
            </a:r>
          </a:p>
        </p:txBody>
      </p:sp>
      <p:sp>
        <p:nvSpPr>
          <p:cNvPr id="28" name="TextBox 27"/>
          <p:cNvSpPr txBox="1"/>
          <p:nvPr/>
        </p:nvSpPr>
        <p:spPr>
          <a:xfrm>
            <a:off x="3694012" y="428625"/>
            <a:ext cx="6467045" cy="394717"/>
          </a:xfrm>
          <a:prstGeom prst="rect">
            <a:avLst/>
          </a:prstGeom>
          <a:noFill/>
        </p:spPr>
        <p:txBody>
          <a:bodyPr wrap="square" lIns="88384" tIns="44193" rIns="88384" bIns="44193" rtlCol="0">
            <a:spAutoFit/>
          </a:bodyPr>
          <a:lstStyle/>
          <a:p>
            <a:endParaRPr lang="en-GB" sz="1985" dirty="0"/>
          </a:p>
        </p:txBody>
      </p:sp>
      <p:pic>
        <p:nvPicPr>
          <p:cNvPr id="29" name="Picture 28" descr="old faithful.jpg"/>
          <p:cNvPicPr>
            <a:picLocks noChangeAspect="1"/>
          </p:cNvPicPr>
          <p:nvPr/>
        </p:nvPicPr>
        <p:blipFill>
          <a:blip r:embed="rId4" cstate="print"/>
          <a:stretch>
            <a:fillRect/>
          </a:stretch>
        </p:blipFill>
        <p:spPr>
          <a:xfrm rot="20852158">
            <a:off x="822647" y="730898"/>
            <a:ext cx="3244929" cy="2893008"/>
          </a:xfrm>
          <a:prstGeom prst="rect">
            <a:avLst/>
          </a:prstGeom>
          <a:ln>
            <a:noFill/>
          </a:ln>
          <a:effectLst>
            <a:outerShdw blurRad="292100" dist="139700" dir="2700000" algn="tl" rotWithShape="0">
              <a:srgbClr val="333333">
                <a:alpha val="65000"/>
              </a:srgbClr>
            </a:outerShdw>
            <a:softEdge rad="31750"/>
          </a:effectLst>
        </p:spPr>
      </p:pic>
      <p:pic>
        <p:nvPicPr>
          <p:cNvPr id="30" name="Picture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297" y="3978784"/>
            <a:ext cx="3745833" cy="2657553"/>
          </a:xfrm>
          <a:prstGeom prst="rect">
            <a:avLst/>
          </a:prstGeom>
          <a:ln>
            <a:noFill/>
          </a:ln>
          <a:effectLst>
            <a:outerShdw blurRad="292100" dist="139700" dir="2700000" algn="tl" rotWithShape="0">
              <a:srgbClr val="333333">
                <a:alpha val="65000"/>
              </a:srgbClr>
            </a:outerShdw>
            <a:softEdge rad="31750"/>
          </a:effectLst>
        </p:spPr>
      </p:pic>
      <p:sp>
        <p:nvSpPr>
          <p:cNvPr id="31" name="TextBox 30"/>
          <p:cNvSpPr txBox="1"/>
          <p:nvPr/>
        </p:nvSpPr>
        <p:spPr>
          <a:xfrm>
            <a:off x="4443316" y="237375"/>
            <a:ext cx="6166738" cy="1514639"/>
          </a:xfrm>
          <a:prstGeom prst="rect">
            <a:avLst/>
          </a:prstGeom>
          <a:noFill/>
        </p:spPr>
        <p:txBody>
          <a:bodyPr wrap="square" lIns="88384" tIns="44193" rIns="88384" bIns="44193" rtlCol="0">
            <a:spAutoFit/>
          </a:bodyPr>
          <a:lstStyle/>
          <a:p>
            <a:pPr>
              <a:buFont typeface="Arial" pitchFamily="34" charset="0"/>
              <a:buNone/>
            </a:pPr>
            <a:endParaRPr lang="en-GB" sz="1985" dirty="0">
              <a:latin typeface="Comic Sans MS" panose="030F0702030302020204" pitchFamily="66" charset="0"/>
            </a:endParaRPr>
          </a:p>
          <a:p>
            <a:pPr>
              <a:buClr>
                <a:srgbClr val="008988"/>
              </a:buClr>
            </a:pPr>
            <a:r>
              <a:rPr lang="en-GB" sz="2426" dirty="0">
                <a:solidFill>
                  <a:srgbClr val="008988"/>
                </a:solidFill>
                <a:latin typeface="Comic Sans MS" panose="030F0702030302020204" pitchFamily="66" charset="0"/>
                <a:cs typeface="Arial" pitchFamily="34" charset="0"/>
              </a:rPr>
              <a:t>PDSA is a </a:t>
            </a:r>
            <a:r>
              <a:rPr lang="en-GB" sz="2426" b="1" dirty="0">
                <a:solidFill>
                  <a:srgbClr val="008988"/>
                </a:solidFill>
                <a:latin typeface="Comic Sans MS" panose="030F0702030302020204" pitchFamily="66" charset="0"/>
                <a:cs typeface="Arial" pitchFamily="34" charset="0"/>
              </a:rPr>
              <a:t>100</a:t>
            </a:r>
            <a:r>
              <a:rPr lang="en-GB" sz="2426" dirty="0">
                <a:solidFill>
                  <a:srgbClr val="008988"/>
                </a:solidFill>
                <a:latin typeface="Comic Sans MS" panose="030F0702030302020204" pitchFamily="66" charset="0"/>
                <a:cs typeface="Arial" pitchFamily="34" charset="0"/>
              </a:rPr>
              <a:t> year old charity who have been treating sick and injured pets since 1917</a:t>
            </a:r>
          </a:p>
        </p:txBody>
      </p:sp>
      <p:sp>
        <p:nvSpPr>
          <p:cNvPr id="32" name="TextBox 31"/>
          <p:cNvSpPr txBox="1"/>
          <p:nvPr/>
        </p:nvSpPr>
        <p:spPr>
          <a:xfrm>
            <a:off x="4443317" y="348760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 help one sick or injured pet every 5 seconds!</a:t>
            </a:r>
          </a:p>
        </p:txBody>
      </p:sp>
      <p:sp>
        <p:nvSpPr>
          <p:cNvPr id="33" name="TextBox 32"/>
          <p:cNvSpPr txBox="1"/>
          <p:nvPr/>
        </p:nvSpPr>
        <p:spPr>
          <a:xfrm>
            <a:off x="4443316" y="210498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a:t>
            </a:r>
            <a:r>
              <a:rPr lang="en-GB" sz="1985" dirty="0">
                <a:solidFill>
                  <a:srgbClr val="008988"/>
                </a:solidFill>
                <a:latin typeface="Comic Sans MS" panose="030F0702030302020204" pitchFamily="66" charset="0"/>
              </a:rPr>
              <a:t> </a:t>
            </a:r>
            <a:r>
              <a:rPr lang="en-GB" sz="2426" dirty="0">
                <a:solidFill>
                  <a:srgbClr val="008988"/>
                </a:solidFill>
                <a:latin typeface="Comic Sans MS" panose="030F0702030302020204" pitchFamily="66" charset="0"/>
                <a:cs typeface="Arial" pitchFamily="34" charset="0"/>
              </a:rPr>
              <a:t>have Pet Hospitals all over the UK</a:t>
            </a:r>
          </a:p>
        </p:txBody>
      </p:sp>
      <p:sp>
        <p:nvSpPr>
          <p:cNvPr id="34" name="Rectangle 33"/>
          <p:cNvSpPr/>
          <p:nvPr/>
        </p:nvSpPr>
        <p:spPr>
          <a:xfrm>
            <a:off x="4053291" y="3781426"/>
            <a:ext cx="5041900" cy="394717"/>
          </a:xfrm>
          <a:prstGeom prst="rect">
            <a:avLst/>
          </a:prstGeom>
        </p:spPr>
        <p:txBody>
          <a:bodyPr lIns="88384" tIns="44193" rIns="88384" bIns="44193">
            <a:spAutoFit/>
          </a:bodyPr>
          <a:lstStyle/>
          <a:p>
            <a:r>
              <a:rPr lang="en-GB" sz="1985" dirty="0"/>
              <a:t>  </a:t>
            </a:r>
          </a:p>
        </p:txBody>
      </p:sp>
      <p:sp>
        <p:nvSpPr>
          <p:cNvPr id="35" name="Rectangle 34"/>
          <p:cNvSpPr/>
          <p:nvPr/>
        </p:nvSpPr>
        <p:spPr>
          <a:xfrm>
            <a:off x="4443317" y="4877324"/>
            <a:ext cx="5041900" cy="1209171"/>
          </a:xfrm>
          <a:prstGeom prst="rect">
            <a:avLst/>
          </a:prstGeom>
        </p:spPr>
        <p:txBody>
          <a:bodyPr wrap="square" lIns="88384" tIns="44193" rIns="88384" bIns="44193">
            <a:spAutoFit/>
          </a:bodyPr>
          <a:lstStyle/>
          <a:p>
            <a:r>
              <a:rPr lang="en-GB" sz="2426" dirty="0">
                <a:solidFill>
                  <a:srgbClr val="008988"/>
                </a:solidFill>
                <a:latin typeface="Comic Sans MS" panose="030F0702030302020204" pitchFamily="66" charset="0"/>
                <a:cs typeface="Arial" pitchFamily="34" charset="0"/>
              </a:rPr>
              <a:t>It costs the charity more than </a:t>
            </a:r>
          </a:p>
          <a:p>
            <a:r>
              <a:rPr lang="en-GB" sz="2426" b="1" dirty="0">
                <a:solidFill>
                  <a:srgbClr val="008988"/>
                </a:solidFill>
                <a:latin typeface="Comic Sans MS" panose="030F0702030302020204" pitchFamily="66" charset="0"/>
                <a:cs typeface="Arial" pitchFamily="34" charset="0"/>
              </a:rPr>
              <a:t>£1 million </a:t>
            </a:r>
            <a:r>
              <a:rPr lang="en-GB" sz="2426" dirty="0">
                <a:solidFill>
                  <a:srgbClr val="008988"/>
                </a:solidFill>
                <a:latin typeface="Comic Sans MS" panose="030F0702030302020204" pitchFamily="66" charset="0"/>
                <a:cs typeface="Arial" pitchFamily="34" charset="0"/>
              </a:rPr>
              <a:t>every week to do their work</a:t>
            </a:r>
          </a:p>
        </p:txBody>
      </p:sp>
      <p:sp>
        <p:nvSpPr>
          <p:cNvPr id="36" name="TextBox 35"/>
          <p:cNvSpPr txBox="1"/>
          <p:nvPr/>
        </p:nvSpPr>
        <p:spPr>
          <a:xfrm>
            <a:off x="2027861" y="428625"/>
            <a:ext cx="2114268" cy="397801"/>
          </a:xfrm>
          <a:prstGeom prst="rect">
            <a:avLst/>
          </a:prstGeom>
          <a:noFill/>
        </p:spPr>
        <p:txBody>
          <a:bodyPr wrap="square" rtlCol="0">
            <a:spAutoFit/>
          </a:bodyPr>
          <a:lstStyle/>
          <a:p>
            <a:endParaRPr lang="en-GB" sz="1985" dirty="0"/>
          </a:p>
        </p:txBody>
      </p:sp>
      <p:pic>
        <p:nvPicPr>
          <p:cNvPr id="37" name="Picture 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20000">
            <a:off x="600346" y="754739"/>
            <a:ext cx="3493387" cy="2872877"/>
          </a:xfrm>
          <a:prstGeom prst="rect">
            <a:avLst/>
          </a:prstGeom>
        </p:spPr>
      </p:pic>
    </p:spTree>
    <p:extLst>
      <p:ext uri="{BB962C8B-B14F-4D97-AF65-F5344CB8AC3E}">
        <p14:creationId xmlns:p14="http://schemas.microsoft.com/office/powerpoint/2010/main" val="2507068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 calcmode="lin" valueType="num">
                                      <p:cBhvr>
                                        <p:cTn id="14" dur="500" fill="hold"/>
                                        <p:tgtEl>
                                          <p:spTgt spid="31"/>
                                        </p:tgtEl>
                                        <p:attrNameLst>
                                          <p:attrName>ppt_w</p:attrName>
                                        </p:attrNameLst>
                                      </p:cBhvr>
                                      <p:tavLst>
                                        <p:tav tm="0">
                                          <p:val>
                                            <p:fltVal val="0"/>
                                          </p:val>
                                        </p:tav>
                                        <p:tav tm="100000">
                                          <p:val>
                                            <p:strVal val="#ppt_w"/>
                                          </p:val>
                                        </p:tav>
                                      </p:tavLst>
                                    </p:anim>
                                    <p:anim calcmode="lin" valueType="num">
                                      <p:cBhvr>
                                        <p:cTn id="15" dur="500" fill="hold"/>
                                        <p:tgtEl>
                                          <p:spTgt spid="31"/>
                                        </p:tgtEl>
                                        <p:attrNameLst>
                                          <p:attrName>ppt_h</p:attrName>
                                        </p:attrNameLst>
                                      </p:cBhvr>
                                      <p:tavLst>
                                        <p:tav tm="0">
                                          <p:val>
                                            <p:fltVal val="0"/>
                                          </p:val>
                                        </p:tav>
                                        <p:tav tm="100000">
                                          <p:val>
                                            <p:strVal val="#ppt_h"/>
                                          </p:val>
                                        </p:tav>
                                      </p:tavLst>
                                    </p:anim>
                                    <p:animEffect transition="in" filter="fade">
                                      <p:cBhvr>
                                        <p:cTn id="16" dur="500"/>
                                        <p:tgtEl>
                                          <p:spTgt spid="31"/>
                                        </p:tgtEl>
                                      </p:cBhvr>
                                    </p:animEffect>
                                  </p:childTnLst>
                                </p:cTn>
                              </p:par>
                              <p:par>
                                <p:cTn id="17" presetID="6" presetClass="entr" presetSubtype="16"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circle(in)">
                                      <p:cBhvr>
                                        <p:cTn id="19" dur="10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circle(in)">
                                      <p:cBhvr>
                                        <p:cTn id="24" dur="1000"/>
                                        <p:tgtEl>
                                          <p:spTgt spid="3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500" fill="hold"/>
                                        <p:tgtEl>
                                          <p:spTgt spid="33"/>
                                        </p:tgtEl>
                                        <p:attrNameLst>
                                          <p:attrName>ppt_w</p:attrName>
                                        </p:attrNameLst>
                                      </p:cBhvr>
                                      <p:tavLst>
                                        <p:tav tm="0">
                                          <p:val>
                                            <p:fltVal val="0"/>
                                          </p:val>
                                        </p:tav>
                                        <p:tav tm="100000">
                                          <p:val>
                                            <p:strVal val="#ppt_w"/>
                                          </p:val>
                                        </p:tav>
                                      </p:tavLst>
                                    </p:anim>
                                    <p:anim calcmode="lin" valueType="num">
                                      <p:cBhvr>
                                        <p:cTn id="28" dur="500" fill="hold"/>
                                        <p:tgtEl>
                                          <p:spTgt spid="33"/>
                                        </p:tgtEl>
                                        <p:attrNameLst>
                                          <p:attrName>ppt_h</p:attrName>
                                        </p:attrNameLst>
                                      </p:cBhvr>
                                      <p:tavLst>
                                        <p:tav tm="0">
                                          <p:val>
                                            <p:fltVal val="0"/>
                                          </p:val>
                                        </p:tav>
                                        <p:tav tm="100000">
                                          <p:val>
                                            <p:strVal val="#ppt_h"/>
                                          </p:val>
                                        </p:tav>
                                      </p:tavLst>
                                    </p:anim>
                                    <p:animEffect transition="in" filter="fade">
                                      <p:cBhvr>
                                        <p:cTn id="29" dur="500"/>
                                        <p:tgtEl>
                                          <p:spTgt spid="3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p:cTn id="34" dur="500" fill="hold"/>
                                        <p:tgtEl>
                                          <p:spTgt spid="32"/>
                                        </p:tgtEl>
                                        <p:attrNameLst>
                                          <p:attrName>ppt_w</p:attrName>
                                        </p:attrNameLst>
                                      </p:cBhvr>
                                      <p:tavLst>
                                        <p:tav tm="0">
                                          <p:val>
                                            <p:fltVal val="0"/>
                                          </p:val>
                                        </p:tav>
                                        <p:tav tm="100000">
                                          <p:val>
                                            <p:strVal val="#ppt_w"/>
                                          </p:val>
                                        </p:tav>
                                      </p:tavLst>
                                    </p:anim>
                                    <p:anim calcmode="lin" valueType="num">
                                      <p:cBhvr>
                                        <p:cTn id="35" dur="500" fill="hold"/>
                                        <p:tgtEl>
                                          <p:spTgt spid="32"/>
                                        </p:tgtEl>
                                        <p:attrNameLst>
                                          <p:attrName>ppt_h</p:attrName>
                                        </p:attrNameLst>
                                      </p:cBhvr>
                                      <p:tavLst>
                                        <p:tav tm="0">
                                          <p:val>
                                            <p:fltVal val="0"/>
                                          </p:val>
                                        </p:tav>
                                        <p:tav tm="100000">
                                          <p:val>
                                            <p:strVal val="#ppt_h"/>
                                          </p:val>
                                        </p:tav>
                                      </p:tavLst>
                                    </p:anim>
                                    <p:animEffect transition="in" filter="fade">
                                      <p:cBhvr>
                                        <p:cTn id="36" dur="500"/>
                                        <p:tgtEl>
                                          <p:spTgt spid="32"/>
                                        </p:tgtEl>
                                      </p:cBhvr>
                                    </p:animEffect>
                                  </p:childTnLst>
                                </p:cTn>
                              </p:par>
                              <p:par>
                                <p:cTn id="37" presetID="6" presetClass="entr" presetSubtype="16"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circle(in)">
                                      <p:cBhvr>
                                        <p:cTn id="39" dur="1000"/>
                                        <p:tgtEl>
                                          <p:spTgt spid="30"/>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35"/>
                                        </p:tgtEl>
                                        <p:attrNameLst>
                                          <p:attrName>style.visibility</p:attrName>
                                        </p:attrNameLst>
                                      </p:cBhvr>
                                      <p:to>
                                        <p:strVal val="visible"/>
                                      </p:to>
                                    </p:set>
                                    <p:anim calcmode="lin" valueType="num">
                                      <p:cBhvr>
                                        <p:cTn id="44" dur="500" fill="hold"/>
                                        <p:tgtEl>
                                          <p:spTgt spid="35"/>
                                        </p:tgtEl>
                                        <p:attrNameLst>
                                          <p:attrName>ppt_w</p:attrName>
                                        </p:attrNameLst>
                                      </p:cBhvr>
                                      <p:tavLst>
                                        <p:tav tm="0">
                                          <p:val>
                                            <p:fltVal val="0"/>
                                          </p:val>
                                        </p:tav>
                                        <p:tav tm="100000">
                                          <p:val>
                                            <p:strVal val="#ppt_w"/>
                                          </p:val>
                                        </p:tav>
                                      </p:tavLst>
                                    </p:anim>
                                    <p:anim calcmode="lin" valueType="num">
                                      <p:cBhvr>
                                        <p:cTn id="45" dur="500" fill="hold"/>
                                        <p:tgtEl>
                                          <p:spTgt spid="35"/>
                                        </p:tgtEl>
                                        <p:attrNameLst>
                                          <p:attrName>ppt_h</p:attrName>
                                        </p:attrNameLst>
                                      </p:cBhvr>
                                      <p:tavLst>
                                        <p:tav tm="0">
                                          <p:val>
                                            <p:fltVal val="0"/>
                                          </p:val>
                                        </p:tav>
                                        <p:tav tm="100000">
                                          <p:val>
                                            <p:strVal val="#ppt_h"/>
                                          </p:val>
                                        </p:tav>
                                      </p:tavLst>
                                    </p:anim>
                                    <p:animEffect transition="in" filter="fade">
                                      <p:cBhvr>
                                        <p:cTn id="46" dur="500"/>
                                        <p:tgtEl>
                                          <p:spTgt spid="35"/>
                                        </p:tgtEl>
                                      </p:cBhvr>
                                    </p:animEffect>
                                  </p:childTnLst>
                                </p:cTn>
                              </p:par>
                              <p:par>
                                <p:cTn id="47" presetID="10" presetClass="entr" presetSubtype="0"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1" grpId="0"/>
      <p:bldP spid="32" grpId="0"/>
      <p:bldP spid="33" grpId="0"/>
      <p:bldP spid="3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D4215C-8E0C-4463-BD10-562AB9EA10D2}"/>
              </a:ext>
            </a:extLst>
          </p:cNvPr>
          <p:cNvSpPr txBox="1"/>
          <p:nvPr/>
        </p:nvSpPr>
        <p:spPr>
          <a:xfrm>
            <a:off x="594172" y="685081"/>
            <a:ext cx="9479924" cy="584775"/>
          </a:xfrm>
          <a:prstGeom prst="rect">
            <a:avLst/>
          </a:prstGeom>
          <a:noFill/>
        </p:spPr>
        <p:txBody>
          <a:bodyPr wrap="square" rtlCol="0">
            <a:spAutoFit/>
          </a:bodyPr>
          <a:lstStyle/>
          <a:p>
            <a:r>
              <a:rPr lang="en-GB" sz="3200" b="1" dirty="0">
                <a:solidFill>
                  <a:srgbClr val="008080"/>
                </a:solidFill>
                <a:latin typeface="Comic Sans MS" panose="030F0702030302020204" pitchFamily="66" charset="0"/>
              </a:rPr>
              <a:t>Bones are dead…</a:t>
            </a:r>
          </a:p>
        </p:txBody>
      </p:sp>
      <p:sp>
        <p:nvSpPr>
          <p:cNvPr id="3" name="TextBox 2">
            <a:extLst>
              <a:ext uri="{FF2B5EF4-FFF2-40B4-BE49-F238E27FC236}">
                <a16:creationId xmlns:a16="http://schemas.microsoft.com/office/drawing/2014/main" id="{71913DAB-CEBC-439C-A1E4-2A6E007AB26D}"/>
              </a:ext>
            </a:extLst>
          </p:cNvPr>
          <p:cNvSpPr txBox="1"/>
          <p:nvPr/>
        </p:nvSpPr>
        <p:spPr>
          <a:xfrm>
            <a:off x="590171" y="5725641"/>
            <a:ext cx="11455147" cy="523220"/>
          </a:xfrm>
          <a:prstGeom prst="rect">
            <a:avLst/>
          </a:prstGeom>
          <a:noFill/>
        </p:spPr>
        <p:txBody>
          <a:bodyPr wrap="square" rtlCol="0">
            <a:spAutoFit/>
          </a:bodyPr>
          <a:lstStyle/>
          <a:p>
            <a:r>
              <a:rPr lang="en-GB" sz="2800" b="1" dirty="0">
                <a:solidFill>
                  <a:srgbClr val="008080"/>
                </a:solidFill>
                <a:latin typeface="Comic Sans MS" panose="030F0702030302020204" pitchFamily="66" charset="0"/>
              </a:rPr>
              <a:t>…but they were once part of a living person or animal</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8428" y="1459463"/>
            <a:ext cx="5247763" cy="4141696"/>
          </a:xfrm>
          <a:prstGeom prst="rect">
            <a:avLst/>
          </a:prstGeom>
        </p:spPr>
      </p:pic>
    </p:spTree>
    <p:extLst>
      <p:ext uri="{BB962C8B-B14F-4D97-AF65-F5344CB8AC3E}">
        <p14:creationId xmlns:p14="http://schemas.microsoft.com/office/powerpoint/2010/main" val="3914428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476672"/>
            <a:ext cx="9479924" cy="584775"/>
          </a:xfrm>
          <a:prstGeom prst="rect">
            <a:avLst/>
          </a:prstGeom>
          <a:noFill/>
        </p:spPr>
        <p:txBody>
          <a:bodyPr wrap="square" rtlCol="0">
            <a:spAutoFit/>
          </a:bodyPr>
          <a:lstStyle/>
          <a:p>
            <a:r>
              <a:rPr lang="en-GB" sz="3200" b="1" dirty="0">
                <a:solidFill>
                  <a:srgbClr val="008080"/>
                </a:solidFill>
                <a:latin typeface="Comic Sans MS" panose="030F0702030302020204" pitchFamily="66" charset="0"/>
              </a:rPr>
              <a:t>Trees are living things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0396" y="1076534"/>
            <a:ext cx="5472608" cy="5472608"/>
          </a:xfrm>
          <a:prstGeom prst="rect">
            <a:avLst/>
          </a:prstGeom>
        </p:spPr>
      </p:pic>
    </p:spTree>
    <p:extLst>
      <p:ext uri="{BB962C8B-B14F-4D97-AF65-F5344CB8AC3E}">
        <p14:creationId xmlns:p14="http://schemas.microsoft.com/office/powerpoint/2010/main" val="1468998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74292" y="552480"/>
            <a:ext cx="9479924" cy="584775"/>
          </a:xfrm>
          <a:prstGeom prst="rect">
            <a:avLst/>
          </a:prstGeom>
          <a:noFill/>
        </p:spPr>
        <p:txBody>
          <a:bodyPr wrap="square" rtlCol="0">
            <a:spAutoFit/>
          </a:bodyPr>
          <a:lstStyle/>
          <a:p>
            <a:r>
              <a:rPr lang="en-GB" sz="3200" b="1" dirty="0">
                <a:solidFill>
                  <a:srgbClr val="008080"/>
                </a:solidFill>
                <a:latin typeface="Comic Sans MS" panose="030F0702030302020204" pitchFamily="66" charset="0"/>
              </a:rPr>
              <a:t>Dry leaves on the ground are dead…</a:t>
            </a:r>
          </a:p>
        </p:txBody>
      </p:sp>
      <p:sp>
        <p:nvSpPr>
          <p:cNvPr id="3" name="TextBox 2"/>
          <p:cNvSpPr txBox="1"/>
          <p:nvPr/>
        </p:nvSpPr>
        <p:spPr>
          <a:xfrm>
            <a:off x="1026220" y="5755173"/>
            <a:ext cx="9479924" cy="584775"/>
          </a:xfrm>
          <a:prstGeom prst="rect">
            <a:avLst/>
          </a:prstGeom>
          <a:noFill/>
        </p:spPr>
        <p:txBody>
          <a:bodyPr wrap="square" rtlCol="0">
            <a:spAutoFit/>
          </a:bodyPr>
          <a:lstStyle/>
          <a:p>
            <a:r>
              <a:rPr lang="en-GB" sz="3200" b="1" dirty="0">
                <a:solidFill>
                  <a:srgbClr val="008080"/>
                </a:solidFill>
                <a:latin typeface="Comic Sans MS" panose="030F0702030302020204" pitchFamily="66" charset="0"/>
              </a:rPr>
              <a:t>…but they were once part of a living tree</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74232" y="1405161"/>
            <a:ext cx="5744936" cy="4176464"/>
          </a:xfrm>
          <a:prstGeom prst="rect">
            <a:avLst/>
          </a:prstGeom>
        </p:spPr>
      </p:pic>
    </p:spTree>
    <p:extLst>
      <p:ext uri="{BB962C8B-B14F-4D97-AF65-F5344CB8AC3E}">
        <p14:creationId xmlns:p14="http://schemas.microsoft.com/office/powerpoint/2010/main" val="236526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1983"/>
</p:tagLst>
</file>

<file path=ppt/tags/tag10.xml><?xml version="1.0" encoding="utf-8"?>
<p:tagLst xmlns:a="http://schemas.openxmlformats.org/drawingml/2006/main" xmlns:r="http://schemas.openxmlformats.org/officeDocument/2006/relationships" xmlns:p="http://schemas.openxmlformats.org/presentationml/2006/main">
  <p:tag name="SHAPE_LOCKS" val="1983"/>
</p:tagLst>
</file>

<file path=ppt/tags/tag11.xml><?xml version="1.0" encoding="utf-8"?>
<p:tagLst xmlns:a="http://schemas.openxmlformats.org/drawingml/2006/main" xmlns:r="http://schemas.openxmlformats.org/officeDocument/2006/relationships" xmlns:p="http://schemas.openxmlformats.org/presentationml/2006/main">
  <p:tag name="SHAPE_LOCKS" val="1983"/>
</p:tagLst>
</file>

<file path=ppt/tags/tag12.xml><?xml version="1.0" encoding="utf-8"?>
<p:tagLst xmlns:a="http://schemas.openxmlformats.org/drawingml/2006/main" xmlns:r="http://schemas.openxmlformats.org/officeDocument/2006/relationships" xmlns:p="http://schemas.openxmlformats.org/presentationml/2006/main">
  <p:tag name="SHAPE_LOCKS" val="1983"/>
</p:tagLst>
</file>

<file path=ppt/tags/tag13.xml><?xml version="1.0" encoding="utf-8"?>
<p:tagLst xmlns:a="http://schemas.openxmlformats.org/drawingml/2006/main" xmlns:r="http://schemas.openxmlformats.org/officeDocument/2006/relationships" xmlns:p="http://schemas.openxmlformats.org/presentationml/2006/main">
  <p:tag name="SHAPE_LOCKS" val="1983"/>
</p:tagLst>
</file>

<file path=ppt/tags/tag14.xml><?xml version="1.0" encoding="utf-8"?>
<p:tagLst xmlns:a="http://schemas.openxmlformats.org/drawingml/2006/main" xmlns:r="http://schemas.openxmlformats.org/officeDocument/2006/relationships" xmlns:p="http://schemas.openxmlformats.org/presentationml/2006/main">
  <p:tag name="SHAPE_LOCKS" val="1983"/>
</p:tagLst>
</file>

<file path=ppt/tags/tag15.xml><?xml version="1.0" encoding="utf-8"?>
<p:tagLst xmlns:a="http://schemas.openxmlformats.org/drawingml/2006/main" xmlns:r="http://schemas.openxmlformats.org/officeDocument/2006/relationships" xmlns:p="http://schemas.openxmlformats.org/presentationml/2006/main">
  <p:tag name="SHAPE_LOCKS" val="1983"/>
</p:tagLst>
</file>

<file path=ppt/tags/tag16.xml><?xml version="1.0" encoding="utf-8"?>
<p:tagLst xmlns:a="http://schemas.openxmlformats.org/drawingml/2006/main" xmlns:r="http://schemas.openxmlformats.org/officeDocument/2006/relationships" xmlns:p="http://schemas.openxmlformats.org/presentationml/2006/main">
  <p:tag name="SHAPE_LOCKS" val="1983"/>
</p:tagLst>
</file>

<file path=ppt/tags/tag17.xml><?xml version="1.0" encoding="utf-8"?>
<p:tagLst xmlns:a="http://schemas.openxmlformats.org/drawingml/2006/main" xmlns:r="http://schemas.openxmlformats.org/officeDocument/2006/relationships" xmlns:p="http://schemas.openxmlformats.org/presentationml/2006/main">
  <p:tag name="SHAPE_LOCKS" val="1983"/>
</p:tagLst>
</file>

<file path=ppt/tags/tag18.xml><?xml version="1.0" encoding="utf-8"?>
<p:tagLst xmlns:a="http://schemas.openxmlformats.org/drawingml/2006/main" xmlns:r="http://schemas.openxmlformats.org/officeDocument/2006/relationships" xmlns:p="http://schemas.openxmlformats.org/presentationml/2006/main">
  <p:tag name="SHAPE_LOCKS" val="1983"/>
</p:tagLst>
</file>

<file path=ppt/tags/tag19.xml><?xml version="1.0" encoding="utf-8"?>
<p:tagLst xmlns:a="http://schemas.openxmlformats.org/drawingml/2006/main" xmlns:r="http://schemas.openxmlformats.org/officeDocument/2006/relationships" xmlns:p="http://schemas.openxmlformats.org/presentationml/2006/main">
  <p:tag name="SHAPE_LOCKS" val="1983"/>
</p:tagLst>
</file>

<file path=ppt/tags/tag2.xml><?xml version="1.0" encoding="utf-8"?>
<p:tagLst xmlns:a="http://schemas.openxmlformats.org/drawingml/2006/main" xmlns:r="http://schemas.openxmlformats.org/officeDocument/2006/relationships" xmlns:p="http://schemas.openxmlformats.org/presentationml/2006/main">
  <p:tag name="SHAPE_LOCKS" val="1983"/>
</p:tagLst>
</file>

<file path=ppt/tags/tag20.xml><?xml version="1.0" encoding="utf-8"?>
<p:tagLst xmlns:a="http://schemas.openxmlformats.org/drawingml/2006/main" xmlns:r="http://schemas.openxmlformats.org/officeDocument/2006/relationships" xmlns:p="http://schemas.openxmlformats.org/presentationml/2006/main">
  <p:tag name="SHAPE_LOCKS" val="1983"/>
</p:tagLst>
</file>

<file path=ppt/tags/tag21.xml><?xml version="1.0" encoding="utf-8"?>
<p:tagLst xmlns:a="http://schemas.openxmlformats.org/drawingml/2006/main" xmlns:r="http://schemas.openxmlformats.org/officeDocument/2006/relationships" xmlns:p="http://schemas.openxmlformats.org/presentationml/2006/main">
  <p:tag name="SHAPE_LOCKS" val="1983"/>
</p:tagLst>
</file>

<file path=ppt/tags/tag22.xml><?xml version="1.0" encoding="utf-8"?>
<p:tagLst xmlns:a="http://schemas.openxmlformats.org/drawingml/2006/main" xmlns:r="http://schemas.openxmlformats.org/officeDocument/2006/relationships" xmlns:p="http://schemas.openxmlformats.org/presentationml/2006/main">
  <p:tag name="SHAPE_LOCKS" val="1983"/>
</p:tagLst>
</file>

<file path=ppt/tags/tag23.xml><?xml version="1.0" encoding="utf-8"?>
<p:tagLst xmlns:a="http://schemas.openxmlformats.org/drawingml/2006/main" xmlns:r="http://schemas.openxmlformats.org/officeDocument/2006/relationships" xmlns:p="http://schemas.openxmlformats.org/presentationml/2006/main">
  <p:tag name="SHAPE_LOCKS" val="1983"/>
</p:tagLst>
</file>

<file path=ppt/tags/tag24.xml><?xml version="1.0" encoding="utf-8"?>
<p:tagLst xmlns:a="http://schemas.openxmlformats.org/drawingml/2006/main" xmlns:r="http://schemas.openxmlformats.org/officeDocument/2006/relationships" xmlns:p="http://schemas.openxmlformats.org/presentationml/2006/main">
  <p:tag name="SHAPE_LOCKS" val="1983"/>
</p:tagLst>
</file>

<file path=ppt/tags/tag25.xml><?xml version="1.0" encoding="utf-8"?>
<p:tagLst xmlns:a="http://schemas.openxmlformats.org/drawingml/2006/main" xmlns:r="http://schemas.openxmlformats.org/officeDocument/2006/relationships" xmlns:p="http://schemas.openxmlformats.org/presentationml/2006/main">
  <p:tag name="SHAPE_LOCKS" val="1983"/>
</p:tagLst>
</file>

<file path=ppt/tags/tag26.xml><?xml version="1.0" encoding="utf-8"?>
<p:tagLst xmlns:a="http://schemas.openxmlformats.org/drawingml/2006/main" xmlns:r="http://schemas.openxmlformats.org/officeDocument/2006/relationships" xmlns:p="http://schemas.openxmlformats.org/presentationml/2006/main">
  <p:tag name="SHAPE_LOCKS" val="1983"/>
</p:tagLst>
</file>

<file path=ppt/tags/tag27.xml><?xml version="1.0" encoding="utf-8"?>
<p:tagLst xmlns:a="http://schemas.openxmlformats.org/drawingml/2006/main" xmlns:r="http://schemas.openxmlformats.org/officeDocument/2006/relationships" xmlns:p="http://schemas.openxmlformats.org/presentationml/2006/main">
  <p:tag name="SHAPE_LOCKS" val="1983"/>
</p:tagLst>
</file>

<file path=ppt/tags/tag28.xml><?xml version="1.0" encoding="utf-8"?>
<p:tagLst xmlns:a="http://schemas.openxmlformats.org/drawingml/2006/main" xmlns:r="http://schemas.openxmlformats.org/officeDocument/2006/relationships" xmlns:p="http://schemas.openxmlformats.org/presentationml/2006/main">
  <p:tag name="SHAPE_LOCKS" val="1983"/>
</p:tagLst>
</file>

<file path=ppt/tags/tag29.xml><?xml version="1.0" encoding="utf-8"?>
<p:tagLst xmlns:a="http://schemas.openxmlformats.org/drawingml/2006/main" xmlns:r="http://schemas.openxmlformats.org/officeDocument/2006/relationships" xmlns:p="http://schemas.openxmlformats.org/presentationml/2006/main">
  <p:tag name="SHAPE_LOCKS" val="1983"/>
</p:tagLst>
</file>

<file path=ppt/tags/tag3.xml><?xml version="1.0" encoding="utf-8"?>
<p:tagLst xmlns:a="http://schemas.openxmlformats.org/drawingml/2006/main" xmlns:r="http://schemas.openxmlformats.org/officeDocument/2006/relationships" xmlns:p="http://schemas.openxmlformats.org/presentationml/2006/main">
  <p:tag name="SHAPE_LOCKS" val="1983"/>
</p:tagLst>
</file>

<file path=ppt/tags/tag30.xml><?xml version="1.0" encoding="utf-8"?>
<p:tagLst xmlns:a="http://schemas.openxmlformats.org/drawingml/2006/main" xmlns:r="http://schemas.openxmlformats.org/officeDocument/2006/relationships" xmlns:p="http://schemas.openxmlformats.org/presentationml/2006/main">
  <p:tag name="SHAPE_LOCKS" val="1983"/>
</p:tagLst>
</file>

<file path=ppt/tags/tag31.xml><?xml version="1.0" encoding="utf-8"?>
<p:tagLst xmlns:a="http://schemas.openxmlformats.org/drawingml/2006/main" xmlns:r="http://schemas.openxmlformats.org/officeDocument/2006/relationships" xmlns:p="http://schemas.openxmlformats.org/presentationml/2006/main">
  <p:tag name="SHAPE_LOCKS" val="1983"/>
</p:tagLst>
</file>

<file path=ppt/tags/tag32.xml><?xml version="1.0" encoding="utf-8"?>
<p:tagLst xmlns:a="http://schemas.openxmlformats.org/drawingml/2006/main" xmlns:r="http://schemas.openxmlformats.org/officeDocument/2006/relationships" xmlns:p="http://schemas.openxmlformats.org/presentationml/2006/main">
  <p:tag name="SHAPE_LOCKS" val="1983"/>
</p:tagLst>
</file>

<file path=ppt/tags/tag33.xml><?xml version="1.0" encoding="utf-8"?>
<p:tagLst xmlns:a="http://schemas.openxmlformats.org/drawingml/2006/main" xmlns:r="http://schemas.openxmlformats.org/officeDocument/2006/relationships" xmlns:p="http://schemas.openxmlformats.org/presentationml/2006/main">
  <p:tag name="SHAPE_LOCKS" val="1983"/>
</p:tagLst>
</file>

<file path=ppt/tags/tag34.xml><?xml version="1.0" encoding="utf-8"?>
<p:tagLst xmlns:a="http://schemas.openxmlformats.org/drawingml/2006/main" xmlns:r="http://schemas.openxmlformats.org/officeDocument/2006/relationships" xmlns:p="http://schemas.openxmlformats.org/presentationml/2006/main">
  <p:tag name="SHAPE_LOCKS" val="1983"/>
</p:tagLst>
</file>

<file path=ppt/tags/tag35.xml><?xml version="1.0" encoding="utf-8"?>
<p:tagLst xmlns:a="http://schemas.openxmlformats.org/drawingml/2006/main" xmlns:r="http://schemas.openxmlformats.org/officeDocument/2006/relationships" xmlns:p="http://schemas.openxmlformats.org/presentationml/2006/main">
  <p:tag name="SHAPE_LOCKS" val="1983"/>
</p:tagLst>
</file>

<file path=ppt/tags/tag36.xml><?xml version="1.0" encoding="utf-8"?>
<p:tagLst xmlns:a="http://schemas.openxmlformats.org/drawingml/2006/main" xmlns:r="http://schemas.openxmlformats.org/officeDocument/2006/relationships" xmlns:p="http://schemas.openxmlformats.org/presentationml/2006/main">
  <p:tag name="SHAPE_LOCKS" val="1983"/>
</p:tagLst>
</file>

<file path=ppt/tags/tag37.xml><?xml version="1.0" encoding="utf-8"?>
<p:tagLst xmlns:a="http://schemas.openxmlformats.org/drawingml/2006/main" xmlns:r="http://schemas.openxmlformats.org/officeDocument/2006/relationships" xmlns:p="http://schemas.openxmlformats.org/presentationml/2006/main">
  <p:tag name="SHAPE_LOCKS" val="1983"/>
</p:tagLst>
</file>

<file path=ppt/tags/tag38.xml><?xml version="1.0" encoding="utf-8"?>
<p:tagLst xmlns:a="http://schemas.openxmlformats.org/drawingml/2006/main" xmlns:r="http://schemas.openxmlformats.org/officeDocument/2006/relationships" xmlns:p="http://schemas.openxmlformats.org/presentationml/2006/main">
  <p:tag name="SHAPE_LOCKS" val="1983"/>
</p:tagLst>
</file>

<file path=ppt/tags/tag39.xml><?xml version="1.0" encoding="utf-8"?>
<p:tagLst xmlns:a="http://schemas.openxmlformats.org/drawingml/2006/main" xmlns:r="http://schemas.openxmlformats.org/officeDocument/2006/relationships" xmlns:p="http://schemas.openxmlformats.org/presentationml/2006/main">
  <p:tag name="SHAPE_LOCKS" val="1983"/>
</p:tagLst>
</file>

<file path=ppt/tags/tag4.xml><?xml version="1.0" encoding="utf-8"?>
<p:tagLst xmlns:a="http://schemas.openxmlformats.org/drawingml/2006/main" xmlns:r="http://schemas.openxmlformats.org/officeDocument/2006/relationships" xmlns:p="http://schemas.openxmlformats.org/presentationml/2006/main">
  <p:tag name="SHAPE_LOCKS" val="1983"/>
</p:tagLst>
</file>

<file path=ppt/tags/tag40.xml><?xml version="1.0" encoding="utf-8"?>
<p:tagLst xmlns:a="http://schemas.openxmlformats.org/drawingml/2006/main" xmlns:r="http://schemas.openxmlformats.org/officeDocument/2006/relationships" xmlns:p="http://schemas.openxmlformats.org/presentationml/2006/main">
  <p:tag name="SHAPE_LOCKS" val="1983"/>
</p:tagLst>
</file>

<file path=ppt/tags/tag41.xml><?xml version="1.0" encoding="utf-8"?>
<p:tagLst xmlns:a="http://schemas.openxmlformats.org/drawingml/2006/main" xmlns:r="http://schemas.openxmlformats.org/officeDocument/2006/relationships" xmlns:p="http://schemas.openxmlformats.org/presentationml/2006/main">
  <p:tag name="SHAPE_LOCKS" val="1983"/>
</p:tagLst>
</file>

<file path=ppt/tags/tag42.xml><?xml version="1.0" encoding="utf-8"?>
<p:tagLst xmlns:a="http://schemas.openxmlformats.org/drawingml/2006/main" xmlns:r="http://schemas.openxmlformats.org/officeDocument/2006/relationships" xmlns:p="http://schemas.openxmlformats.org/presentationml/2006/main">
  <p:tag name="SHAPE_LOCKS" val="1983"/>
</p:tagLst>
</file>

<file path=ppt/tags/tag43.xml><?xml version="1.0" encoding="utf-8"?>
<p:tagLst xmlns:a="http://schemas.openxmlformats.org/drawingml/2006/main" xmlns:r="http://schemas.openxmlformats.org/officeDocument/2006/relationships" xmlns:p="http://schemas.openxmlformats.org/presentationml/2006/main">
  <p:tag name="SHAPE_LOCKS" val="1983"/>
</p:tagLst>
</file>

<file path=ppt/tags/tag44.xml><?xml version="1.0" encoding="utf-8"?>
<p:tagLst xmlns:a="http://schemas.openxmlformats.org/drawingml/2006/main" xmlns:r="http://schemas.openxmlformats.org/officeDocument/2006/relationships" xmlns:p="http://schemas.openxmlformats.org/presentationml/2006/main">
  <p:tag name="SHAPE_LOCKS" val="1983"/>
</p:tagLst>
</file>

<file path=ppt/tags/tag45.xml><?xml version="1.0" encoding="utf-8"?>
<p:tagLst xmlns:a="http://schemas.openxmlformats.org/drawingml/2006/main" xmlns:r="http://schemas.openxmlformats.org/officeDocument/2006/relationships" xmlns:p="http://schemas.openxmlformats.org/presentationml/2006/main">
  <p:tag name="SHAPE_LOCKS" val="1983"/>
</p:tagLst>
</file>

<file path=ppt/tags/tag46.xml><?xml version="1.0" encoding="utf-8"?>
<p:tagLst xmlns:a="http://schemas.openxmlformats.org/drawingml/2006/main" xmlns:r="http://schemas.openxmlformats.org/officeDocument/2006/relationships" xmlns:p="http://schemas.openxmlformats.org/presentationml/2006/main">
  <p:tag name="SHAPE_LOCKS" val="1983"/>
</p:tagLst>
</file>

<file path=ppt/tags/tag47.xml><?xml version="1.0" encoding="utf-8"?>
<p:tagLst xmlns:a="http://schemas.openxmlformats.org/drawingml/2006/main" xmlns:r="http://schemas.openxmlformats.org/officeDocument/2006/relationships" xmlns:p="http://schemas.openxmlformats.org/presentationml/2006/main">
  <p:tag name="SHAPE_LOCKS" val="1983"/>
</p:tagLst>
</file>

<file path=ppt/tags/tag48.xml><?xml version="1.0" encoding="utf-8"?>
<p:tagLst xmlns:a="http://schemas.openxmlformats.org/drawingml/2006/main" xmlns:r="http://schemas.openxmlformats.org/officeDocument/2006/relationships" xmlns:p="http://schemas.openxmlformats.org/presentationml/2006/main">
  <p:tag name="SHAPE_LOCKS" val="1983"/>
</p:tagLst>
</file>

<file path=ppt/tags/tag49.xml><?xml version="1.0" encoding="utf-8"?>
<p:tagLst xmlns:a="http://schemas.openxmlformats.org/drawingml/2006/main" xmlns:r="http://schemas.openxmlformats.org/officeDocument/2006/relationships" xmlns:p="http://schemas.openxmlformats.org/presentationml/2006/main">
  <p:tag name="SHAPE_LOCKS" val="1983"/>
</p:tagLst>
</file>

<file path=ppt/tags/tag5.xml><?xml version="1.0" encoding="utf-8"?>
<p:tagLst xmlns:a="http://schemas.openxmlformats.org/drawingml/2006/main" xmlns:r="http://schemas.openxmlformats.org/officeDocument/2006/relationships" xmlns:p="http://schemas.openxmlformats.org/presentationml/2006/main">
  <p:tag name="SHAPE_LOCKS" val="1983"/>
</p:tagLst>
</file>

<file path=ppt/tags/tag50.xml><?xml version="1.0" encoding="utf-8"?>
<p:tagLst xmlns:a="http://schemas.openxmlformats.org/drawingml/2006/main" xmlns:r="http://schemas.openxmlformats.org/officeDocument/2006/relationships" xmlns:p="http://schemas.openxmlformats.org/presentationml/2006/main">
  <p:tag name="SHAPE_LOCKS" val="1983"/>
</p:tagLst>
</file>

<file path=ppt/tags/tag51.xml><?xml version="1.0" encoding="utf-8"?>
<p:tagLst xmlns:a="http://schemas.openxmlformats.org/drawingml/2006/main" xmlns:r="http://schemas.openxmlformats.org/officeDocument/2006/relationships" xmlns:p="http://schemas.openxmlformats.org/presentationml/2006/main">
  <p:tag name="SHAPE_LOCKS" val="1983"/>
</p:tagLst>
</file>

<file path=ppt/tags/tag52.xml><?xml version="1.0" encoding="utf-8"?>
<p:tagLst xmlns:a="http://schemas.openxmlformats.org/drawingml/2006/main" xmlns:r="http://schemas.openxmlformats.org/officeDocument/2006/relationships" xmlns:p="http://schemas.openxmlformats.org/presentationml/2006/main">
  <p:tag name="SHAPE_LOCKS" val="1983"/>
</p:tagLst>
</file>

<file path=ppt/tags/tag53.xml><?xml version="1.0" encoding="utf-8"?>
<p:tagLst xmlns:a="http://schemas.openxmlformats.org/drawingml/2006/main" xmlns:r="http://schemas.openxmlformats.org/officeDocument/2006/relationships" xmlns:p="http://schemas.openxmlformats.org/presentationml/2006/main">
  <p:tag name="SHAPE_LOCKS" val="1983"/>
</p:tagLst>
</file>

<file path=ppt/tags/tag54.xml><?xml version="1.0" encoding="utf-8"?>
<p:tagLst xmlns:a="http://schemas.openxmlformats.org/drawingml/2006/main" xmlns:r="http://schemas.openxmlformats.org/officeDocument/2006/relationships" xmlns:p="http://schemas.openxmlformats.org/presentationml/2006/main">
  <p:tag name="SHAPE_LOCKS" val="1983"/>
</p:tagLst>
</file>

<file path=ppt/tags/tag55.xml><?xml version="1.0" encoding="utf-8"?>
<p:tagLst xmlns:a="http://schemas.openxmlformats.org/drawingml/2006/main" xmlns:r="http://schemas.openxmlformats.org/officeDocument/2006/relationships" xmlns:p="http://schemas.openxmlformats.org/presentationml/2006/main">
  <p:tag name="SHAPE_LOCKS" val="1983"/>
</p:tagLst>
</file>

<file path=ppt/tags/tag6.xml><?xml version="1.0" encoding="utf-8"?>
<p:tagLst xmlns:a="http://schemas.openxmlformats.org/drawingml/2006/main" xmlns:r="http://schemas.openxmlformats.org/officeDocument/2006/relationships" xmlns:p="http://schemas.openxmlformats.org/presentationml/2006/main">
  <p:tag name="SHAPE_LOCKS" val="1983"/>
</p:tagLst>
</file>

<file path=ppt/tags/tag7.xml><?xml version="1.0" encoding="utf-8"?>
<p:tagLst xmlns:a="http://schemas.openxmlformats.org/drawingml/2006/main" xmlns:r="http://schemas.openxmlformats.org/officeDocument/2006/relationships" xmlns:p="http://schemas.openxmlformats.org/presentationml/2006/main">
  <p:tag name="SHAPE_LOCKS" val="1983"/>
</p:tagLst>
</file>

<file path=ppt/tags/tag8.xml><?xml version="1.0" encoding="utf-8"?>
<p:tagLst xmlns:a="http://schemas.openxmlformats.org/drawingml/2006/main" xmlns:r="http://schemas.openxmlformats.org/officeDocument/2006/relationships" xmlns:p="http://schemas.openxmlformats.org/presentationml/2006/main">
  <p:tag name="SHAPE_LOCKS" val="1983"/>
</p:tagLst>
</file>

<file path=ppt/tags/tag9.xml><?xml version="1.0" encoding="utf-8"?>
<p:tagLst xmlns:a="http://schemas.openxmlformats.org/drawingml/2006/main" xmlns:r="http://schemas.openxmlformats.org/officeDocument/2006/relationships" xmlns:p="http://schemas.openxmlformats.org/presentationml/2006/main">
  <p:tag name="SHAPE_LOCKS" val="198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DS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Presentation Template" id="{4D312C3B-2E76-47A6-BF92-FF5DA37A5D74}" vid="{3A9565B1-44D8-4A0D-AAE8-F3E1627CC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Document_x0020_Keywords xmlns="5bea8f77-0667-4557-a028-e23225a2ced3">PowerPoint Presentation Template</Document_x0020_Keywords>
    <Document_x0020_Description xmlns="5bea8f77-0667-4557-a028-e23225a2ced3">PowerPoint Presentation Template</Document_x0020_Description>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nnual Report and Accounts" ma:contentTypeID="0x01010081A672974E6B0743AB34F2C64B34BDB12300A6B27711EFC3DD44A96DBAEF908F26B1" ma:contentTypeVersion="79" ma:contentTypeDescription="" ma:contentTypeScope="" ma:versionID="313348adf10b994d52ab878f4b4a9937">
  <xsd:schema xmlns:xsd="http://www.w3.org/2001/XMLSchema" xmlns:xs="http://www.w3.org/2001/XMLSchema" xmlns:p="http://schemas.microsoft.com/office/2006/metadata/properties" xmlns:ns2="5bea8f77-0667-4557-a028-e23225a2ced3" xmlns:ns3="02901346-528d-4e84-b91b-00d6b3077abe" targetNamespace="http://schemas.microsoft.com/office/2006/metadata/properties" ma:root="true" ma:fieldsID="dd0c61731b0c613d032e3934807756fe" ns2:_="" ns3:_="">
    <xsd:import namespace="5bea8f77-0667-4557-a028-e23225a2ced3"/>
    <xsd:import namespace="02901346-528d-4e84-b91b-00d6b3077abe"/>
    <xsd:element name="properties">
      <xsd:complexType>
        <xsd:sequence>
          <xsd:element name="documentManagement">
            <xsd:complexType>
              <xsd:all>
                <xsd:element ref="ns2:Document_x0020_Keywords"/>
                <xsd:element ref="ns2:Document_x0020_Description" minOccurs="0"/>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a8f77-0667-4557-a028-e23225a2ced3" elementFormDefault="qualified">
    <xsd:import namespace="http://schemas.microsoft.com/office/2006/documentManagement/types"/>
    <xsd:import namespace="http://schemas.microsoft.com/office/infopath/2007/PartnerControls"/>
    <xsd:element name="Document_x0020_Keywords" ma:index="4" ma:displayName="Document Keywords" ma:internalName="Document_x0020_Keywords" ma:readOnly="false">
      <xsd:simpleType>
        <xsd:restriction base="dms:Text">
          <xsd:maxLength value="255"/>
        </xsd:restriction>
      </xsd:simpleType>
    </xsd:element>
    <xsd:element name="Document_x0020_Description" ma:index="5" nillable="true" ma:displayName="Document Description" ma:description="Give a brief summary of the document." ma:internalName="Document_x0020_Description" ma:readOnly="false">
      <xsd:simpleType>
        <xsd:restriction base="dms:Note">
          <xsd:maxLength value="255"/>
        </xsd:restriction>
      </xsd:simpleType>
    </xsd:element>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901346-528d-4e84-b91b-00d6b3077ab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1AA88C-4E44-451B-A614-A6B4AFC783B0}">
  <ds:schemaRefs>
    <ds:schemaRef ds:uri="http://purl.org/dc/elements/1.1/"/>
    <ds:schemaRef ds:uri="5bea8f77-0667-4557-a028-e23225a2ced3"/>
    <ds:schemaRef ds:uri="http://purl.org/dc/terms/"/>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02901346-528d-4e84-b91b-00d6b3077abe"/>
    <ds:schemaRef ds:uri="http://www.w3.org/XML/1998/namespace"/>
    <ds:schemaRef ds:uri="http://purl.org/dc/dcmitype/"/>
  </ds:schemaRefs>
</ds:datastoreItem>
</file>

<file path=customXml/itemProps2.xml><?xml version="1.0" encoding="utf-8"?>
<ds:datastoreItem xmlns:ds="http://schemas.openxmlformats.org/officeDocument/2006/customXml" ds:itemID="{FE43D1D3-6A10-4E65-88DB-0AB99C1456FD}">
  <ds:schemaRefs>
    <ds:schemaRef ds:uri="http://schemas.microsoft.com/sharepoint/v3/contenttype/forms"/>
  </ds:schemaRefs>
</ds:datastoreItem>
</file>

<file path=customXml/itemProps3.xml><?xml version="1.0" encoding="utf-8"?>
<ds:datastoreItem xmlns:ds="http://schemas.openxmlformats.org/officeDocument/2006/customXml" ds:itemID="{207706BC-F22D-4499-84E0-1EBD3BF14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a8f77-0667-4557-a028-e23225a2ced3"/>
    <ds:schemaRef ds:uri="02901346-528d-4e84-b91b-00d6b3077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Presentation Template</Template>
  <TotalTime>142</TotalTime>
  <Words>829</Words>
  <Application>Microsoft Office PowerPoint</Application>
  <PresentationFormat>Custom</PresentationFormat>
  <Paragraphs>115</Paragraphs>
  <Slides>18</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Comic Sans MS</vt:lpstr>
      <vt:lpstr>Ink Free</vt:lpstr>
      <vt:lpstr>Office Theme</vt:lpstr>
      <vt:lpstr>PowerPoint Presentation</vt:lpstr>
      <vt:lpstr>PowerPoint Presentation</vt:lpstr>
      <vt:lpstr>PowerPoint Presentation</vt:lpstr>
      <vt:lpstr>PowerPoint Presentation</vt:lpstr>
      <vt:lpstr>PowerPoint Presentation</vt:lpstr>
      <vt:lpstr>The UK’s leading vet charity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Baggott</dc:creator>
  <cp:lastModifiedBy>Anna Baggott</cp:lastModifiedBy>
  <cp:revision>24</cp:revision>
  <dcterms:created xsi:type="dcterms:W3CDTF">2018-07-13T15:29:21Z</dcterms:created>
  <dcterms:modified xsi:type="dcterms:W3CDTF">2018-10-24T19:56:32Z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lpwstr>0x01d00e8c|0x14bec000</vt:lpwstr>
  </property>
  <property fmtid="{D5CDD505-2E9C-101B-9397-08002B2CF9AE}" pid="3" name="ContentTypeId">
    <vt:lpwstr>0x01010081A672974E6B0743AB34F2C64B34BDB12300A6B27711EFC3DD44A96DBAEF908F26B1</vt:lpwstr>
  </property>
  <property fmtid="{D5CDD505-2E9C-101B-9397-08002B2CF9AE}" pid="4" name="Creation Date">
    <vt:filetime>2015-01-05T00:00:00Z</vt:filetime>
  </property>
</Properties>
</file>