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2"/>
  </p:notesMasterIdLst>
  <p:sldIdLst>
    <p:sldId id="300" r:id="rId5"/>
    <p:sldId id="318" r:id="rId6"/>
    <p:sldId id="319" r:id="rId7"/>
    <p:sldId id="321" r:id="rId8"/>
    <p:sldId id="322" r:id="rId9"/>
    <p:sldId id="324" r:id="rId10"/>
    <p:sldId id="326" r:id="rId11"/>
    <p:sldId id="327" r:id="rId12"/>
    <p:sldId id="325" r:id="rId13"/>
    <p:sldId id="323" r:id="rId14"/>
    <p:sldId id="328" r:id="rId15"/>
    <p:sldId id="320" r:id="rId16"/>
    <p:sldId id="302" r:id="rId17"/>
    <p:sldId id="315" r:id="rId18"/>
    <p:sldId id="317" r:id="rId19"/>
    <p:sldId id="305" r:id="rId20"/>
    <p:sldId id="316" r:id="rId21"/>
    <p:sldId id="329" r:id="rId22"/>
    <p:sldId id="331" r:id="rId23"/>
    <p:sldId id="332" r:id="rId24"/>
    <p:sldId id="333" r:id="rId25"/>
    <p:sldId id="334" r:id="rId26"/>
    <p:sldId id="335" r:id="rId27"/>
    <p:sldId id="336" r:id="rId28"/>
    <p:sldId id="310" r:id="rId29"/>
    <p:sldId id="311" r:id="rId30"/>
    <p:sldId id="314" r:id="rId31"/>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8"/>
    <a:srgbClr val="C8337E"/>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3971" autoAdjust="0"/>
  </p:normalViewPr>
  <p:slideViewPr>
    <p:cSldViewPr>
      <p:cViewPr varScale="1">
        <p:scale>
          <a:sx n="85" d="100"/>
          <a:sy n="85" d="100"/>
        </p:scale>
        <p:origin x="1380" y="84"/>
      </p:cViewPr>
      <p:guideLst>
        <p:guide orient="horz" pos="2881"/>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02/11/2018</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r>
              <a:rPr lang="en-GB" b="1" dirty="0">
                <a:latin typeface="Arial" panose="020B0604020202020204" pitchFamily="34" charset="0"/>
                <a:cs typeface="Arial" panose="020B0604020202020204" pitchFamily="34" charset="0"/>
              </a:rPr>
              <a:t>Share:</a:t>
            </a:r>
          </a:p>
          <a:p>
            <a:pPr>
              <a:defRPr/>
            </a:pPr>
            <a:r>
              <a:rPr lang="en-GB"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Ask:</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Share:</a:t>
            </a:r>
          </a:p>
          <a:p>
            <a:pPr>
              <a:defRPr/>
            </a:pPr>
            <a:endParaRPr lang="en-GB" dirty="0">
              <a:latin typeface="Arial" panose="020B0604020202020204" pitchFamily="34" charset="0"/>
              <a:cs typeface="Arial" panose="020B0604020202020204" pitchFamily="34" charset="0"/>
            </a:endParaRPr>
          </a:p>
          <a:p>
            <a:pPr>
              <a:defRPr/>
            </a:pPr>
            <a:r>
              <a:rPr lang="en-GB"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pPr>
              <a:defRPr/>
            </a:pPr>
            <a:endParaRPr lang="en-GB"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5ED2712-2B6F-4FFA-AC80-0A72498B1715}" type="slidenum">
              <a:rPr lang="en-GB" altLang="en-US" smtClean="0"/>
              <a:pPr/>
              <a:t>1</a:t>
            </a:fld>
            <a:endParaRPr lang="en-GB" altLang="en-US"/>
          </a:p>
        </p:txBody>
      </p:sp>
    </p:spTree>
    <p:extLst>
      <p:ext uri="{BB962C8B-B14F-4D97-AF65-F5344CB8AC3E}">
        <p14:creationId xmlns:p14="http://schemas.microsoft.com/office/powerpoint/2010/main" val="3822203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pupils to fill in the blanks (hands up or on whiteboards)</a:t>
            </a:r>
          </a:p>
          <a:p>
            <a:r>
              <a:rPr lang="en-US" dirty="0"/>
              <a:t>Ask the pupils to complete the sentence with describing words.</a:t>
            </a:r>
          </a:p>
          <a:p>
            <a:endParaRPr lang="en-GB" dirty="0"/>
          </a:p>
        </p:txBody>
      </p:sp>
      <p:sp>
        <p:nvSpPr>
          <p:cNvPr id="4" name="Slide Number Placeholder 3"/>
          <p:cNvSpPr>
            <a:spLocks noGrp="1"/>
          </p:cNvSpPr>
          <p:nvPr>
            <p:ph type="sldNum" sz="quarter" idx="5"/>
          </p:nvPr>
        </p:nvSpPr>
        <p:spPr/>
        <p:txBody>
          <a:bodyPr/>
          <a:lstStyle/>
          <a:p>
            <a:fld id="{2CF8F773-EE7B-415C-9670-94845D9FC280}" type="slidenum">
              <a:rPr lang="en-GB" smtClean="0"/>
              <a:pPr/>
              <a:t>23</a:t>
            </a:fld>
            <a:endParaRPr lang="en-GB" dirty="0"/>
          </a:p>
        </p:txBody>
      </p:sp>
    </p:spTree>
    <p:extLst>
      <p:ext uri="{BB962C8B-B14F-4D97-AF65-F5344CB8AC3E}">
        <p14:creationId xmlns:p14="http://schemas.microsoft.com/office/powerpoint/2010/main" val="1945483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Print this page (without answers) and ask the pupils to label the horse.</a:t>
            </a:r>
          </a:p>
          <a:p>
            <a:r>
              <a:rPr lang="en-GB" dirty="0"/>
              <a:t>Once they’ve finished, the pupils can write a sentence about the horse.</a:t>
            </a:r>
          </a:p>
          <a:p>
            <a:r>
              <a:rPr lang="en-GB" dirty="0"/>
              <a:t>Run through the answers as a class.</a:t>
            </a:r>
          </a:p>
        </p:txBody>
      </p:sp>
      <p:sp>
        <p:nvSpPr>
          <p:cNvPr id="4" name="Slide Number Placeholder 3"/>
          <p:cNvSpPr>
            <a:spLocks noGrp="1"/>
          </p:cNvSpPr>
          <p:nvPr>
            <p:ph type="sldNum" sz="quarter" idx="5"/>
          </p:nvPr>
        </p:nvSpPr>
        <p:spPr/>
        <p:txBody>
          <a:bodyPr/>
          <a:lstStyle/>
          <a:p>
            <a:fld id="{2CF8F773-EE7B-415C-9670-94845D9FC280}" type="slidenum">
              <a:rPr lang="en-GB" smtClean="0"/>
              <a:pPr/>
              <a:t>24</a:t>
            </a:fld>
            <a:endParaRPr lang="en-GB" dirty="0"/>
          </a:p>
        </p:txBody>
      </p:sp>
    </p:spTree>
    <p:extLst>
      <p:ext uri="{BB962C8B-B14F-4D97-AF65-F5344CB8AC3E}">
        <p14:creationId xmlns:p14="http://schemas.microsoft.com/office/powerpoint/2010/main" val="4069866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sz="1200" b="1" kern="1200" dirty="0">
                <a:solidFill>
                  <a:schemeClr val="tx1"/>
                </a:solidFill>
                <a:effectLst/>
                <a:latin typeface="+mn-lt"/>
                <a:ea typeface="+mn-ea"/>
                <a:cs typeface="+mn-cs"/>
              </a:rPr>
              <a:t>Name: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Perci</a:t>
            </a:r>
          </a:p>
          <a:p>
            <a:r>
              <a:rPr lang="en-GB" sz="1200" b="1" kern="1200" dirty="0">
                <a:solidFill>
                  <a:schemeClr val="tx1"/>
                </a:solidFill>
                <a:effectLst/>
                <a:latin typeface="+mn-lt"/>
                <a:ea typeface="+mn-ea"/>
                <a:cs typeface="+mn-cs"/>
              </a:rPr>
              <a:t>Species: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Feline</a:t>
            </a:r>
          </a:p>
          <a:p>
            <a:r>
              <a:rPr lang="en-GB" sz="1200" b="1" kern="1200" dirty="0">
                <a:solidFill>
                  <a:schemeClr val="tx1"/>
                </a:solidFill>
                <a:effectLst/>
                <a:latin typeface="+mn-lt"/>
                <a:ea typeface="+mn-ea"/>
                <a:cs typeface="+mn-cs"/>
              </a:rPr>
              <a:t>Breed:</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Domestic Short-haired</a:t>
            </a:r>
          </a:p>
          <a:p>
            <a:r>
              <a:rPr lang="en-GB" sz="1200" b="1" kern="1200" dirty="0">
                <a:solidFill>
                  <a:schemeClr val="tx1"/>
                </a:solidFill>
                <a:effectLst/>
                <a:latin typeface="+mn-lt"/>
                <a:ea typeface="+mn-ea"/>
                <a:cs typeface="+mn-cs"/>
              </a:rPr>
              <a:t>Colour</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Tabby</a:t>
            </a:r>
          </a:p>
          <a:p>
            <a:r>
              <a:rPr lang="en-GB" sz="1200" b="1" kern="1200" dirty="0">
                <a:solidFill>
                  <a:schemeClr val="tx1"/>
                </a:solidFill>
                <a:effectLst/>
                <a:latin typeface="+mn-lt"/>
                <a:ea typeface="+mn-ea"/>
                <a:cs typeface="+mn-cs"/>
              </a:rPr>
              <a:t>PDSA Vet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Chris Sherwood</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What happened?</a:t>
            </a:r>
          </a:p>
          <a:p>
            <a:r>
              <a:rPr lang="en-GB" sz="1200" kern="1200" dirty="0">
                <a:solidFill>
                  <a:schemeClr val="tx1"/>
                </a:solidFill>
                <a:effectLst/>
                <a:latin typeface="+mn-lt"/>
                <a:ea typeface="+mn-ea"/>
                <a:cs typeface="+mn-cs"/>
              </a:rPr>
              <a:t>Perci, the two year old tabby cat was rushed to PDSA’s Leicester Pet Hospital for emergency treatment, when he suffered life-threatening injuries after being hit by a car outside his house.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Action taken:</a:t>
            </a:r>
            <a:endParaRPr lang="en-GB"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Perci’s</a:t>
            </a:r>
            <a:r>
              <a:rPr lang="en-GB" sz="1200" kern="1200" dirty="0">
                <a:solidFill>
                  <a:schemeClr val="tx1"/>
                </a:solidFill>
                <a:effectLst/>
                <a:latin typeface="+mn-lt"/>
                <a:ea typeface="+mn-ea"/>
                <a:cs typeface="+mn-cs"/>
              </a:rPr>
              <a:t> injuries were so severe that his owners were warned he may not survive the night. He was given medicine and was treated for shock and made comfortable, before he could be x-rayed. His x-ray showed that he had broken three of his four legs!</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Vet’s comment: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Perci</a:t>
            </a:r>
            <a:r>
              <a:rPr lang="en-GB" sz="1200" kern="1200" dirty="0">
                <a:solidFill>
                  <a:schemeClr val="tx1"/>
                </a:solidFill>
                <a:effectLst/>
                <a:latin typeface="+mn-lt"/>
                <a:ea typeface="+mn-ea"/>
                <a:cs typeface="+mn-cs"/>
              </a:rPr>
              <a:t> suffered terrible injuries in the road accident - it’s rare for a cat to break as many as three legs. Although his injury means he might never be able to use his right back leg fully again, he’s a real fighter and has lots more life in him yet. We’re so pleased he’s making such a brilliant recovery.”</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Owner’s comment: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“I’m so grateful to the vets and nurses at the Pet Hospital in Leicester who did everything they could to save Perci. I wanted to give something back, so I set up a fundraising page to help raise money for </a:t>
            </a:r>
            <a:r>
              <a:rPr lang="en-GB" sz="1200" kern="1200" dirty="0" err="1">
                <a:solidFill>
                  <a:schemeClr val="tx1"/>
                </a:solidFill>
                <a:effectLst/>
                <a:latin typeface="+mn-lt"/>
                <a:ea typeface="+mn-ea"/>
                <a:cs typeface="+mn-cs"/>
              </a:rPr>
              <a:t>Perci’s</a:t>
            </a:r>
            <a:r>
              <a:rPr lang="en-GB" sz="1200" kern="1200" dirty="0">
                <a:solidFill>
                  <a:schemeClr val="tx1"/>
                </a:solidFill>
                <a:effectLst/>
                <a:latin typeface="+mn-lt"/>
                <a:ea typeface="+mn-ea"/>
                <a:cs typeface="+mn-cs"/>
              </a:rPr>
              <a:t> life-saving treatment. With the support of friends and family, we collected an amazing £1,300 for PDSA. I feel really happy that this will help other sick and injured pets, like Perci, who are in need of vet treatment.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89DFFCA-D338-4679-8231-AE37E8F89C37}" type="slidenum">
              <a:rPr lang="en-GB" altLang="en-US" smtClean="0"/>
              <a:pPr/>
              <a:t>25</a:t>
            </a:fld>
            <a:endParaRPr lang="en-GB" altLang="en-US"/>
          </a:p>
        </p:txBody>
      </p:sp>
    </p:spTree>
    <p:extLst>
      <p:ext uri="{BB962C8B-B14F-4D97-AF65-F5344CB8AC3E}">
        <p14:creationId xmlns:p14="http://schemas.microsoft.com/office/powerpoint/2010/main" val="372656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89DFFCA-D338-4679-8231-AE37E8F89C37}" type="slidenum">
              <a:rPr lang="en-GB" altLang="en-US" smtClean="0"/>
              <a:pPr/>
              <a:t>26</a:t>
            </a:fld>
            <a:endParaRPr lang="en-GB" altLang="en-US"/>
          </a:p>
        </p:txBody>
      </p:sp>
    </p:spTree>
    <p:extLst>
      <p:ext uri="{BB962C8B-B14F-4D97-AF65-F5344CB8AC3E}">
        <p14:creationId xmlns:p14="http://schemas.microsoft.com/office/powerpoint/2010/main" val="368894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Share the details on the slide and: </a:t>
            </a:r>
          </a:p>
          <a:p>
            <a:pPr>
              <a:buFont typeface="Arial" pitchFamily="34" charset="0"/>
              <a:buNone/>
            </a:pPr>
            <a:endParaRPr lang="en-GB" sz="12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t>Tell children that PDSA treat the sick and injured pets of people in need..</a:t>
            </a:r>
          </a:p>
          <a:p>
            <a:pPr marL="171450" indent="-171450">
              <a:buFont typeface="Arial" panose="020B0604020202020204" pitchFamily="34" charset="0"/>
              <a:buChar char="•"/>
            </a:pPr>
            <a:r>
              <a:rPr lang="en-GB" sz="1200" dirty="0"/>
              <a:t>Ask them if they think it’s important to help sick and injured animals to get better.</a:t>
            </a:r>
          </a:p>
          <a:p>
            <a:pPr marL="171450" indent="-171450">
              <a:buFont typeface="Arial" panose="020B0604020202020204" pitchFamily="34" charset="0"/>
              <a:buChar char="•"/>
            </a:pPr>
            <a:r>
              <a:rPr lang="en-GB" sz="1200" dirty="0"/>
              <a:t> Explain that PDSA is a special kind of vets, because they’re a charity. Ask them what a charity does and explain that PDSA looks after pets when owners can’t afford vet treatment.</a:t>
            </a:r>
          </a:p>
          <a:p>
            <a:pPr marL="171450" indent="-171450">
              <a:buFont typeface="Arial" panose="020B0604020202020204" pitchFamily="34" charset="0"/>
              <a:buChar char="•"/>
            </a:pPr>
            <a:r>
              <a:rPr lang="en-GB" sz="1200" dirty="0"/>
              <a:t> Ask them what would happen to all the sick and injured pets PDSA treat if they weren’t around.</a:t>
            </a:r>
          </a:p>
          <a:p>
            <a:pPr>
              <a:buFont typeface="Arial" pitchFamily="34" charset="0"/>
              <a:buNone/>
            </a:pPr>
            <a:endParaRPr lang="en-GB" sz="1200" baseline="0"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14</a:t>
            </a:fld>
            <a:endParaRPr lang="en-GB" dirty="0"/>
          </a:p>
        </p:txBody>
      </p:sp>
    </p:spTree>
    <p:extLst>
      <p:ext uri="{BB962C8B-B14F-4D97-AF65-F5344CB8AC3E}">
        <p14:creationId xmlns:p14="http://schemas.microsoft.com/office/powerpoint/2010/main" val="1580745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15</a:t>
            </a:fld>
            <a:endParaRPr lang="en-GB" dirty="0"/>
          </a:p>
        </p:txBody>
      </p:sp>
    </p:spTree>
    <p:extLst>
      <p:ext uri="{BB962C8B-B14F-4D97-AF65-F5344CB8AC3E}">
        <p14:creationId xmlns:p14="http://schemas.microsoft.com/office/powerpoint/2010/main" val="1962348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PDSA’s latest TV advert</a:t>
            </a:r>
          </a:p>
        </p:txBody>
      </p:sp>
      <p:sp>
        <p:nvSpPr>
          <p:cNvPr id="4" name="Slide Number Placeholder 3"/>
          <p:cNvSpPr>
            <a:spLocks noGrp="1"/>
          </p:cNvSpPr>
          <p:nvPr>
            <p:ph type="sldNum" sz="quarter" idx="10"/>
          </p:nvPr>
        </p:nvSpPr>
        <p:spPr/>
        <p:txBody>
          <a:bodyPr/>
          <a:lstStyle/>
          <a:p>
            <a:fld id="{A89DFFCA-D338-4679-8231-AE37E8F89C37}" type="slidenum">
              <a:rPr lang="en-GB" altLang="en-US" smtClean="0"/>
              <a:pPr/>
              <a:t>16</a:t>
            </a:fld>
            <a:endParaRPr lang="en-GB" altLang="en-US"/>
          </a:p>
        </p:txBody>
      </p:sp>
    </p:spTree>
    <p:extLst>
      <p:ext uri="{BB962C8B-B14F-4D97-AF65-F5344CB8AC3E}">
        <p14:creationId xmlns:p14="http://schemas.microsoft.com/office/powerpoint/2010/main" val="2850355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17</a:t>
            </a:fld>
            <a:endParaRPr lang="en-GB" dirty="0"/>
          </a:p>
        </p:txBody>
      </p:sp>
    </p:spTree>
    <p:extLst>
      <p:ext uri="{BB962C8B-B14F-4D97-AF65-F5344CB8AC3E}">
        <p14:creationId xmlns:p14="http://schemas.microsoft.com/office/powerpoint/2010/main" val="1964230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Relate the images to the senses – e.g. what sense does a nose relate to - smell</a:t>
            </a:r>
          </a:p>
        </p:txBody>
      </p:sp>
      <p:sp>
        <p:nvSpPr>
          <p:cNvPr id="4" name="Slide Number Placeholder 3"/>
          <p:cNvSpPr>
            <a:spLocks noGrp="1"/>
          </p:cNvSpPr>
          <p:nvPr>
            <p:ph type="sldNum" sz="quarter" idx="5"/>
          </p:nvPr>
        </p:nvSpPr>
        <p:spPr/>
        <p:txBody>
          <a:bodyPr/>
          <a:lstStyle/>
          <a:p>
            <a:fld id="{2CF8F773-EE7B-415C-9670-94845D9FC280}" type="slidenum">
              <a:rPr lang="en-GB" smtClean="0"/>
              <a:pPr/>
              <a:t>18</a:t>
            </a:fld>
            <a:endParaRPr lang="en-GB" dirty="0"/>
          </a:p>
        </p:txBody>
      </p:sp>
    </p:spTree>
    <p:extLst>
      <p:ext uri="{BB962C8B-B14F-4D97-AF65-F5344CB8AC3E}">
        <p14:creationId xmlns:p14="http://schemas.microsoft.com/office/powerpoint/2010/main" val="3657967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pupils to fill in the blanks (hands up or on whiteboards)</a:t>
            </a:r>
          </a:p>
          <a:p>
            <a:r>
              <a:rPr lang="en-US" dirty="0"/>
              <a:t>Ask the pupils to complete the sentence with a describing word.</a:t>
            </a:r>
          </a:p>
        </p:txBody>
      </p:sp>
      <p:sp>
        <p:nvSpPr>
          <p:cNvPr id="4" name="Slide Number Placeholder 3"/>
          <p:cNvSpPr>
            <a:spLocks noGrp="1"/>
          </p:cNvSpPr>
          <p:nvPr>
            <p:ph type="sldNum" sz="quarter" idx="10"/>
          </p:nvPr>
        </p:nvSpPr>
        <p:spPr/>
        <p:txBody>
          <a:bodyPr/>
          <a:lstStyle/>
          <a:p>
            <a:fld id="{A89DFFCA-D338-4679-8231-AE37E8F89C37}" type="slidenum">
              <a:rPr lang="en-GB" altLang="en-US" smtClean="0"/>
              <a:pPr/>
              <a:t>20</a:t>
            </a:fld>
            <a:endParaRPr lang="en-GB" altLang="en-US"/>
          </a:p>
        </p:txBody>
      </p:sp>
    </p:spTree>
    <p:extLst>
      <p:ext uri="{BB962C8B-B14F-4D97-AF65-F5344CB8AC3E}">
        <p14:creationId xmlns:p14="http://schemas.microsoft.com/office/powerpoint/2010/main" val="3847520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pupils to fill in the blanks (hands up or on whiteboards)</a:t>
            </a:r>
          </a:p>
          <a:p>
            <a:r>
              <a:rPr lang="en-US" dirty="0"/>
              <a:t>Ask the pupils to complete the sentence with a describing word.</a:t>
            </a:r>
          </a:p>
          <a:p>
            <a:endParaRPr lang="en-GB" dirty="0"/>
          </a:p>
        </p:txBody>
      </p:sp>
      <p:sp>
        <p:nvSpPr>
          <p:cNvPr id="4" name="Slide Number Placeholder 3"/>
          <p:cNvSpPr>
            <a:spLocks noGrp="1"/>
          </p:cNvSpPr>
          <p:nvPr>
            <p:ph type="sldNum" sz="quarter" idx="5"/>
          </p:nvPr>
        </p:nvSpPr>
        <p:spPr/>
        <p:txBody>
          <a:bodyPr/>
          <a:lstStyle/>
          <a:p>
            <a:fld id="{2CF8F773-EE7B-415C-9670-94845D9FC280}" type="slidenum">
              <a:rPr lang="en-GB" smtClean="0"/>
              <a:pPr/>
              <a:t>21</a:t>
            </a:fld>
            <a:endParaRPr lang="en-GB" dirty="0"/>
          </a:p>
        </p:txBody>
      </p:sp>
    </p:spTree>
    <p:extLst>
      <p:ext uri="{BB962C8B-B14F-4D97-AF65-F5344CB8AC3E}">
        <p14:creationId xmlns:p14="http://schemas.microsoft.com/office/powerpoint/2010/main" val="3629433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pupils to fill in the blanks (hands up or on whiteboards)</a:t>
            </a:r>
          </a:p>
          <a:p>
            <a:r>
              <a:rPr lang="en-US" dirty="0"/>
              <a:t>Ask the pupils to complete the sentence with describing words.</a:t>
            </a:r>
          </a:p>
          <a:p>
            <a:endParaRPr lang="en-GB" dirty="0"/>
          </a:p>
        </p:txBody>
      </p:sp>
      <p:sp>
        <p:nvSpPr>
          <p:cNvPr id="4" name="Slide Number Placeholder 3"/>
          <p:cNvSpPr>
            <a:spLocks noGrp="1"/>
          </p:cNvSpPr>
          <p:nvPr>
            <p:ph type="sldNum" sz="quarter" idx="5"/>
          </p:nvPr>
        </p:nvSpPr>
        <p:spPr/>
        <p:txBody>
          <a:bodyPr/>
          <a:lstStyle/>
          <a:p>
            <a:fld id="{2CF8F773-EE7B-415C-9670-94845D9FC280}" type="slidenum">
              <a:rPr lang="en-GB" smtClean="0"/>
              <a:pPr/>
              <a:t>22</a:t>
            </a:fld>
            <a:endParaRPr lang="en-GB" dirty="0"/>
          </a:p>
        </p:txBody>
      </p:sp>
    </p:spTree>
    <p:extLst>
      <p:ext uri="{BB962C8B-B14F-4D97-AF65-F5344CB8AC3E}">
        <p14:creationId xmlns:p14="http://schemas.microsoft.com/office/powerpoint/2010/main" val="21859441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5.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Picture slide">
    <p:bg>
      <p:bgPr>
        <a:solidFill>
          <a:schemeClr val="bg1"/>
        </a:solidFill>
        <a:effectLst/>
      </p:bgPr>
    </p:bg>
    <p:spTree>
      <p:nvGrpSpPr>
        <p:cNvPr id="1" name=""/>
        <p:cNvGrpSpPr/>
        <p:nvPr/>
      </p:nvGrpSpPr>
      <p:grpSpPr>
        <a:xfrm>
          <a:off x="0" y="0"/>
          <a:ext cx="0" cy="0"/>
          <a:chOff x="0" y="0"/>
          <a:chExt cx="0" cy="0"/>
        </a:xfrm>
      </p:grpSpPr>
      <p:sp>
        <p:nvSpPr>
          <p:cNvPr id="17" name="bk object 17"/>
          <p:cNvSpPr/>
          <p:nvPr/>
        </p:nvSpPr>
        <p:spPr>
          <a:xfrm>
            <a:off x="252008"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sz="1985" dirty="0">
              <a:latin typeface="Arial" pitchFamily="34" charset="0"/>
            </a:endParaRPr>
          </a:p>
        </p:txBody>
      </p:sp>
      <p:sp>
        <p:nvSpPr>
          <p:cNvPr id="18" name="bk object 18"/>
          <p:cNvSpPr/>
          <p:nvPr/>
        </p:nvSpPr>
        <p:spPr>
          <a:xfrm>
            <a:off x="252008" y="270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sz="1985" dirty="0">
              <a:latin typeface="Arial" pitchFamily="34" charset="0"/>
            </a:endParaRPr>
          </a:p>
        </p:txBody>
      </p:sp>
      <p:sp>
        <p:nvSpPr>
          <p:cNvPr id="19" name="bk object 19"/>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sz="1985" dirty="0">
              <a:latin typeface="Arial" pitchFamily="34" charset="0"/>
            </a:endParaRPr>
          </a:p>
        </p:txBody>
      </p:sp>
      <p:sp>
        <p:nvSpPr>
          <p:cNvPr id="20" name="bk object 20"/>
          <p:cNvSpPr/>
          <p:nvPr/>
        </p:nvSpPr>
        <p:spPr>
          <a:xfrm>
            <a:off x="1" y="1"/>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sz="1985" dirty="0">
              <a:latin typeface="Arial" pitchFamily="34" charset="0"/>
            </a:endParaRPr>
          </a:p>
        </p:txBody>
      </p:sp>
      <p:sp>
        <p:nvSpPr>
          <p:cNvPr id="21" name="bk object 21"/>
          <p:cNvSpPr/>
          <p:nvPr/>
        </p:nvSpPr>
        <p:spPr>
          <a:xfrm>
            <a:off x="1" y="2"/>
            <a:ext cx="438783"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sz="1985" dirty="0">
              <a:latin typeface="Arial" pitchFamily="34" charset="0"/>
            </a:endParaRPr>
          </a:p>
        </p:txBody>
      </p:sp>
      <p:sp>
        <p:nvSpPr>
          <p:cNvPr id="22" name="bk object 22"/>
          <p:cNvSpPr/>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sz="1985" dirty="0">
              <a:latin typeface="Arial" pitchFamily="34" charset="0"/>
            </a:endParaRPr>
          </a:p>
        </p:txBody>
      </p:sp>
      <p:sp>
        <p:nvSpPr>
          <p:cNvPr id="23" name="Picture Placeholder 22"/>
          <p:cNvSpPr>
            <a:spLocks noGrp="1"/>
          </p:cNvSpPr>
          <p:nvPr>
            <p:ph type="pic" sz="quarter" idx="10"/>
          </p:nvPr>
        </p:nvSpPr>
        <p:spPr>
          <a:xfrm>
            <a:off x="774701" y="581025"/>
            <a:ext cx="9296400" cy="5867400"/>
          </a:xfrm>
          <a:prstGeom prst="rect">
            <a:avLst/>
          </a:prstGeom>
        </p:spPr>
        <p:txBody>
          <a:bodyPr/>
          <a:lstStyle/>
          <a:p>
            <a:endParaRPr lang="en-GB"/>
          </a:p>
        </p:txBody>
      </p:sp>
    </p:spTree>
    <p:extLst>
      <p:ext uri="{BB962C8B-B14F-4D97-AF65-F5344CB8AC3E}">
        <p14:creationId xmlns:p14="http://schemas.microsoft.com/office/powerpoint/2010/main" val="1447967509"/>
      </p:ext>
    </p:extLst>
  </p:cSld>
  <p:clrMapOvr>
    <a:masterClrMapping/>
  </p:clrMapOvr>
  <p:transition>
    <p:sndAc>
      <p:end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5.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tags" Target="../tags/tag3.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4"/>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5"/>
            </p:custDataLst>
          </p:nvPr>
        </p:nvSpPr>
        <p:spPr>
          <a:xfrm>
            <a:off x="9305946" y="6878774"/>
            <a:ext cx="1143342" cy="436430"/>
          </a:xfrm>
          <a:prstGeom prst="rect">
            <a:avLst/>
          </a:prstGeom>
          <a:blipFill>
            <a:blip r:embed="rId19"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6"/>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8"/>
            </p:custDataLst>
          </p:nvPr>
        </p:nvPicPr>
        <p:blipFill>
          <a:blip r:embed="rId2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 id="2147483682" r:id="rId12"/>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YssjnD8ohrU"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54416" y="1326212"/>
            <a:ext cx="3938984" cy="5250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3" descr="W:\Veterinary_Services\Community and Education\IMAGES\1_Animal_Image_Library\Cats\Archive\Cat_white ou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58087"/>
            <a:ext cx="2599730" cy="499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falcon\user_data\SHARING FOLDER\!Temporary Sharing - Items will be deleted when 7 days old!\Vicki from Sarah\shutterstock_12751127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70035" y="2885940"/>
            <a:ext cx="3691374" cy="355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370035" y="664316"/>
            <a:ext cx="3914717" cy="1787542"/>
          </a:xfrm>
          <a:prstGeom prst="rect">
            <a:avLst/>
          </a:prstGeom>
          <a:noFill/>
        </p:spPr>
      </p:pic>
      <p:sp>
        <p:nvSpPr>
          <p:cNvPr id="9" name="TextBox 8"/>
          <p:cNvSpPr txBox="1"/>
          <p:nvPr/>
        </p:nvSpPr>
        <p:spPr>
          <a:xfrm>
            <a:off x="-1638076" y="6765879"/>
            <a:ext cx="6735654" cy="771109"/>
          </a:xfrm>
          <a:prstGeom prst="rect">
            <a:avLst/>
          </a:prstGeom>
          <a:noFill/>
        </p:spPr>
        <p:txBody>
          <a:bodyPr wrap="square" rtlCol="0">
            <a:spAutoFit/>
          </a:bodyPr>
          <a:lstStyle/>
          <a:p>
            <a:pPr algn="ctr"/>
            <a:r>
              <a:rPr lang="en-GB" sz="4411" b="1" dirty="0">
                <a:solidFill>
                  <a:srgbClr val="008080"/>
                </a:solidFill>
                <a:latin typeface="Arial" panose="020B0604020202020204" pitchFamily="34" charset="0"/>
                <a:cs typeface="Arial" panose="020B0604020202020204" pitchFamily="34" charset="0"/>
              </a:rPr>
              <a:t>Body Parts</a:t>
            </a:r>
          </a:p>
        </p:txBody>
      </p:sp>
    </p:spTree>
    <p:extLst>
      <p:ext uri="{BB962C8B-B14F-4D97-AF65-F5344CB8AC3E}">
        <p14:creationId xmlns:p14="http://schemas.microsoft.com/office/powerpoint/2010/main" val="206565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butterfly - pink"/>
          <p:cNvPicPr>
            <a:picLocks noChangeAspect="1" noChangeArrowheads="1"/>
          </p:cNvPicPr>
          <p:nvPr/>
        </p:nvPicPr>
        <p:blipFill>
          <a:blip r:embed="rId2">
            <a:extLst>
              <a:ext uri="{28A0092B-C50C-407E-A947-70E740481C1C}">
                <a14:useLocalDpi xmlns:a14="http://schemas.microsoft.com/office/drawing/2010/main" val="0"/>
              </a:ext>
            </a:extLst>
          </a:blip>
          <a:srcRect t="5391" b="5391"/>
          <a:stretch>
            <a:fillRect/>
          </a:stretch>
        </p:blipFill>
        <p:spPr bwMode="auto">
          <a:xfrm>
            <a:off x="5850756" y="1981225"/>
            <a:ext cx="4536504" cy="30362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butterfly - pink"/>
          <p:cNvPicPr>
            <a:picLocks noChangeAspect="1" noChangeArrowheads="1"/>
          </p:cNvPicPr>
          <p:nvPr/>
        </p:nvPicPr>
        <p:blipFill>
          <a:blip r:embed="rId2">
            <a:extLst>
              <a:ext uri="{28A0092B-C50C-407E-A947-70E740481C1C}">
                <a14:useLocalDpi xmlns:a14="http://schemas.microsoft.com/office/drawing/2010/main" val="0"/>
              </a:ext>
            </a:extLst>
          </a:blip>
          <a:srcRect l="8858" t="14645" r="59174" b="37796"/>
          <a:stretch>
            <a:fillRect/>
          </a:stretch>
        </p:blipFill>
        <p:spPr bwMode="auto">
          <a:xfrm>
            <a:off x="1026220" y="2151337"/>
            <a:ext cx="2358876" cy="263236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Line 2"/>
          <p:cNvSpPr>
            <a:spLocks noChangeShapeType="1"/>
          </p:cNvSpPr>
          <p:nvPr/>
        </p:nvSpPr>
        <p:spPr bwMode="auto">
          <a:xfrm>
            <a:off x="3385096" y="3499372"/>
            <a:ext cx="2744788"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47260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ox(i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hippo"/>
          <p:cNvPicPr>
            <a:picLocks noChangeAspect="1" noChangeArrowheads="1"/>
          </p:cNvPicPr>
          <p:nvPr/>
        </p:nvPicPr>
        <p:blipFill>
          <a:blip r:embed="rId2">
            <a:extLst>
              <a:ext uri="{28A0092B-C50C-407E-A947-70E740481C1C}">
                <a14:useLocalDpi xmlns:a14="http://schemas.microsoft.com/office/drawing/2010/main" val="0"/>
              </a:ext>
            </a:extLst>
          </a:blip>
          <a:srcRect t="27685" b="27685"/>
          <a:stretch>
            <a:fillRect/>
          </a:stretch>
        </p:blipFill>
        <p:spPr bwMode="auto">
          <a:xfrm>
            <a:off x="5562724" y="2269257"/>
            <a:ext cx="4197580" cy="28094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hippo"/>
          <p:cNvPicPr>
            <a:picLocks noChangeAspect="1" noChangeArrowheads="1"/>
          </p:cNvPicPr>
          <p:nvPr/>
        </p:nvPicPr>
        <p:blipFill>
          <a:blip r:embed="rId2">
            <a:extLst>
              <a:ext uri="{28A0092B-C50C-407E-A947-70E740481C1C}">
                <a14:useLocalDpi xmlns:a14="http://schemas.microsoft.com/office/drawing/2010/main" val="0"/>
              </a:ext>
            </a:extLst>
          </a:blip>
          <a:srcRect l="25125" t="27693" r="49626" b="45349"/>
          <a:stretch>
            <a:fillRect/>
          </a:stretch>
        </p:blipFill>
        <p:spPr bwMode="auto">
          <a:xfrm>
            <a:off x="738188" y="1996526"/>
            <a:ext cx="1872208" cy="299373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Line 2"/>
          <p:cNvSpPr>
            <a:spLocks noChangeShapeType="1"/>
          </p:cNvSpPr>
          <p:nvPr/>
        </p:nvSpPr>
        <p:spPr bwMode="auto">
          <a:xfrm>
            <a:off x="2610396" y="3493394"/>
            <a:ext cx="2744788"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396418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ox(i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shutterstock_4748857[1]"/>
          <p:cNvPicPr>
            <a:picLocks noChangeAspect="1" noChangeArrowheads="1"/>
          </p:cNvPicPr>
          <p:nvPr/>
        </p:nvPicPr>
        <p:blipFill>
          <a:blip r:embed="rId2" cstate="print">
            <a:extLst>
              <a:ext uri="{28A0092B-C50C-407E-A947-70E740481C1C}">
                <a14:useLocalDpi xmlns:a14="http://schemas.microsoft.com/office/drawing/2010/main" val="0"/>
              </a:ext>
            </a:extLst>
          </a:blip>
          <a:srcRect t="8029"/>
          <a:stretch>
            <a:fillRect/>
          </a:stretch>
        </p:blipFill>
        <p:spPr bwMode="auto">
          <a:xfrm>
            <a:off x="7722965" y="1781182"/>
            <a:ext cx="2763878" cy="38106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shutterstock_4748857[1]"/>
          <p:cNvPicPr>
            <a:picLocks noChangeAspect="1" noChangeArrowheads="1"/>
          </p:cNvPicPr>
          <p:nvPr/>
        </p:nvPicPr>
        <p:blipFill>
          <a:blip r:embed="rId3" cstate="print">
            <a:extLst>
              <a:ext uri="{28A0092B-C50C-407E-A947-70E740481C1C}">
                <a14:useLocalDpi xmlns:a14="http://schemas.microsoft.com/office/drawing/2010/main" val="0"/>
              </a:ext>
            </a:extLst>
          </a:blip>
          <a:srcRect l="5231" t="75880" r="36240" b="5763"/>
          <a:stretch>
            <a:fillRect/>
          </a:stretch>
        </p:blipFill>
        <p:spPr bwMode="auto">
          <a:xfrm>
            <a:off x="468676" y="2763602"/>
            <a:ext cx="4437492" cy="20882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Line 2"/>
          <p:cNvSpPr>
            <a:spLocks noChangeShapeType="1"/>
          </p:cNvSpPr>
          <p:nvPr/>
        </p:nvSpPr>
        <p:spPr bwMode="auto">
          <a:xfrm>
            <a:off x="4906168" y="3791581"/>
            <a:ext cx="2744788"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318705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ox(i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0988" y="3146154"/>
            <a:ext cx="2699900" cy="3100946"/>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85" dirty="0"/>
              <a:t>P</a:t>
            </a:r>
          </a:p>
        </p:txBody>
      </p:sp>
      <p:sp>
        <p:nvSpPr>
          <p:cNvPr id="6" name="Rectangle 5"/>
          <p:cNvSpPr/>
          <p:nvPr/>
        </p:nvSpPr>
        <p:spPr>
          <a:xfrm>
            <a:off x="3996750" y="3146153"/>
            <a:ext cx="2796292" cy="309694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7" name="Rectangle 6"/>
          <p:cNvSpPr/>
          <p:nvPr/>
        </p:nvSpPr>
        <p:spPr>
          <a:xfrm>
            <a:off x="7252512" y="3146151"/>
            <a:ext cx="2838866" cy="309846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2528" y="3304972"/>
            <a:ext cx="807711" cy="778096"/>
          </a:xfrm>
          <a:prstGeom prst="rect">
            <a:avLst/>
          </a:prstGeom>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7923" y="3304972"/>
            <a:ext cx="807711" cy="778096"/>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3085" y="3308352"/>
            <a:ext cx="807711" cy="778096"/>
          </a:xfrm>
          <a:prstGeom prst="rect">
            <a:avLst/>
          </a:prstGeom>
        </p:spPr>
      </p:pic>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2041" y="3301592"/>
            <a:ext cx="807711" cy="778096"/>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3882" y="3304972"/>
            <a:ext cx="804202" cy="774716"/>
          </a:xfrm>
          <a:prstGeom prst="rect">
            <a:avLst/>
          </a:prstGeom>
        </p:spPr>
      </p:pic>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44067" y="3301592"/>
            <a:ext cx="807711" cy="778096"/>
          </a:xfrm>
          <a:prstGeom prst="rect">
            <a:avLst/>
          </a:prstGeom>
        </p:spPr>
      </p:pic>
      <p:sp>
        <p:nvSpPr>
          <p:cNvPr id="20" name="TextBox 19"/>
          <p:cNvSpPr txBox="1"/>
          <p:nvPr/>
        </p:nvSpPr>
        <p:spPr>
          <a:xfrm>
            <a:off x="726137" y="574831"/>
            <a:ext cx="3701778" cy="431785"/>
          </a:xfrm>
          <a:prstGeom prst="rect">
            <a:avLst/>
          </a:prstGeom>
          <a:noFill/>
        </p:spPr>
        <p:txBody>
          <a:bodyPr wrap="square" rtlCol="0">
            <a:spAutoFit/>
          </a:bodyPr>
          <a:lstStyle/>
          <a:p>
            <a:r>
              <a:rPr lang="en-GB" sz="2206" b="1" dirty="0">
                <a:solidFill>
                  <a:srgbClr val="008080"/>
                </a:solidFill>
                <a:latin typeface="Comic Sans MS" panose="030F0702030302020204" pitchFamily="66" charset="0"/>
              </a:rPr>
              <a:t>Learning Objectives</a:t>
            </a:r>
          </a:p>
        </p:txBody>
      </p:sp>
      <p:sp>
        <p:nvSpPr>
          <p:cNvPr id="21" name="TextBox 20"/>
          <p:cNvSpPr txBox="1"/>
          <p:nvPr/>
        </p:nvSpPr>
        <p:spPr>
          <a:xfrm>
            <a:off x="706018" y="2551025"/>
            <a:ext cx="3701778" cy="431785"/>
          </a:xfrm>
          <a:prstGeom prst="rect">
            <a:avLst/>
          </a:prstGeom>
          <a:noFill/>
        </p:spPr>
        <p:txBody>
          <a:bodyPr wrap="square" rtlCol="0">
            <a:spAutoFit/>
          </a:bodyPr>
          <a:lstStyle/>
          <a:p>
            <a:r>
              <a:rPr lang="en-GB" sz="2206" b="1" dirty="0">
                <a:solidFill>
                  <a:srgbClr val="FF0066"/>
                </a:solidFill>
                <a:latin typeface="Comic Sans MS" panose="030F0702030302020204" pitchFamily="66" charset="0"/>
              </a:rPr>
              <a:t>Learning Outcomes</a:t>
            </a:r>
          </a:p>
        </p:txBody>
      </p:sp>
      <p:sp>
        <p:nvSpPr>
          <p:cNvPr id="22" name="TextBox 21"/>
          <p:cNvSpPr txBox="1"/>
          <p:nvPr/>
        </p:nvSpPr>
        <p:spPr>
          <a:xfrm>
            <a:off x="917130" y="4475671"/>
            <a:ext cx="2336833" cy="1314399"/>
          </a:xfrm>
          <a:prstGeom prst="rect">
            <a:avLst/>
          </a:prstGeom>
          <a:noFill/>
        </p:spPr>
        <p:txBody>
          <a:bodyPr wrap="square" rtlCol="0">
            <a:spAutoFit/>
          </a:bodyPr>
          <a:lstStyle/>
          <a:p>
            <a:pPr algn="ctr"/>
            <a:r>
              <a:rPr lang="en-GB" sz="2647" dirty="0">
                <a:latin typeface="Comic Sans MS" panose="030F0702030302020204" pitchFamily="66" charset="0"/>
              </a:rPr>
              <a:t>I can label a variety of animals.</a:t>
            </a:r>
          </a:p>
        </p:txBody>
      </p:sp>
      <p:sp>
        <p:nvSpPr>
          <p:cNvPr id="23" name="TextBox 22"/>
          <p:cNvSpPr txBox="1"/>
          <p:nvPr/>
        </p:nvSpPr>
        <p:spPr>
          <a:xfrm>
            <a:off x="3954176" y="4300516"/>
            <a:ext cx="2838866" cy="1721753"/>
          </a:xfrm>
          <a:prstGeom prst="rect">
            <a:avLst/>
          </a:prstGeom>
          <a:noFill/>
        </p:spPr>
        <p:txBody>
          <a:bodyPr wrap="square" rtlCol="0">
            <a:spAutoFit/>
          </a:bodyPr>
          <a:lstStyle/>
          <a:p>
            <a:pPr algn="ctr"/>
            <a:r>
              <a:rPr lang="en-GB" sz="2600" dirty="0">
                <a:latin typeface="Comic Sans MS" panose="030F0702030302020204" pitchFamily="66" charset="0"/>
              </a:rPr>
              <a:t>I can name the 5 senses and identify the body parts used.</a:t>
            </a:r>
          </a:p>
        </p:txBody>
      </p:sp>
      <p:sp>
        <p:nvSpPr>
          <p:cNvPr id="24" name="TextBox 23"/>
          <p:cNvSpPr txBox="1"/>
          <p:nvPr/>
        </p:nvSpPr>
        <p:spPr>
          <a:xfrm>
            <a:off x="7172726" y="4300516"/>
            <a:ext cx="2998437" cy="1721753"/>
          </a:xfrm>
          <a:prstGeom prst="rect">
            <a:avLst/>
          </a:prstGeom>
          <a:noFill/>
        </p:spPr>
        <p:txBody>
          <a:bodyPr wrap="square" rtlCol="0">
            <a:spAutoFit/>
          </a:bodyPr>
          <a:lstStyle/>
          <a:p>
            <a:pPr algn="ctr"/>
            <a:r>
              <a:rPr lang="en-GB" sz="2600" dirty="0">
                <a:latin typeface="Comic Sans MS" panose="030F0702030302020204" pitchFamily="66" charset="0"/>
              </a:rPr>
              <a:t>I can describe a variety of animals using interesting adjectives.</a:t>
            </a:r>
          </a:p>
        </p:txBody>
      </p:sp>
      <p:sp>
        <p:nvSpPr>
          <p:cNvPr id="26" name="TextBox 25"/>
          <p:cNvSpPr txBox="1"/>
          <p:nvPr/>
        </p:nvSpPr>
        <p:spPr>
          <a:xfrm>
            <a:off x="706019" y="1136667"/>
            <a:ext cx="10199299" cy="1110689"/>
          </a:xfrm>
          <a:prstGeom prst="rect">
            <a:avLst/>
          </a:prstGeom>
          <a:noFill/>
        </p:spPr>
        <p:txBody>
          <a:bodyPr wrap="square" rtlCol="0">
            <a:spAutoFit/>
          </a:bodyPr>
          <a:lstStyle/>
          <a:p>
            <a:r>
              <a:rPr lang="en-GB" sz="2206" dirty="0">
                <a:latin typeface="Comic Sans MS" panose="030F0702030302020204" pitchFamily="66" charset="0"/>
              </a:rPr>
              <a:t>I will learn how to identify, name and label the basic parts of the body.</a:t>
            </a:r>
          </a:p>
          <a:p>
            <a:r>
              <a:rPr lang="en-GB" sz="2206" dirty="0">
                <a:latin typeface="Comic Sans MS" panose="030F0702030302020204" pitchFamily="66" charset="0"/>
              </a:rPr>
              <a:t>I will learn which body parts are related to each of the five senses.</a:t>
            </a:r>
          </a:p>
          <a:p>
            <a:r>
              <a:rPr lang="en-GB" sz="2206" dirty="0">
                <a:latin typeface="Comic Sans MS" panose="030F0702030302020204" pitchFamily="66" charset="0"/>
              </a:rPr>
              <a:t>I will learn how to describe different animals using their body parts.</a:t>
            </a:r>
          </a:p>
        </p:txBody>
      </p:sp>
    </p:spTree>
    <p:extLst>
      <p:ext uri="{BB962C8B-B14F-4D97-AF65-F5344CB8AC3E}">
        <p14:creationId xmlns:p14="http://schemas.microsoft.com/office/powerpoint/2010/main" val="4118254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AW images_money.JPG"/>
          <p:cNvPicPr>
            <a:picLocks noChangeAspect="1"/>
          </p:cNvPicPr>
          <p:nvPr/>
        </p:nvPicPr>
        <p:blipFill rotWithShape="1">
          <a:blip r:embed="rId3" cstate="print"/>
          <a:srcRect r="51602"/>
          <a:stretch/>
        </p:blipFill>
        <p:spPr>
          <a:xfrm>
            <a:off x="9107875" y="3909034"/>
            <a:ext cx="1182409" cy="2590800"/>
          </a:xfrm>
          <a:prstGeom prst="rect">
            <a:avLst/>
          </a:prstGeom>
        </p:spPr>
      </p:pic>
      <p:sp>
        <p:nvSpPr>
          <p:cNvPr id="27" name="Title 1"/>
          <p:cNvSpPr>
            <a:spLocks noGrp="1"/>
          </p:cNvSpPr>
          <p:nvPr>
            <p:ph type="title"/>
          </p:nvPr>
        </p:nvSpPr>
        <p:spPr>
          <a:xfrm>
            <a:off x="172157" y="6784861"/>
            <a:ext cx="8179109" cy="692564"/>
          </a:xfrm>
        </p:spPr>
        <p:txBody>
          <a:bodyPr>
            <a:normAutofit/>
          </a:bodyPr>
          <a:lstStyle/>
          <a:p>
            <a:r>
              <a:rPr lang="en-GB" sz="3088" i="1" dirty="0">
                <a:latin typeface="Comic Sans MS" panose="030F0702030302020204" pitchFamily="66" charset="0"/>
              </a:rPr>
              <a:t>The UK’s leading vet charity …</a:t>
            </a:r>
          </a:p>
        </p:txBody>
      </p:sp>
      <p:sp>
        <p:nvSpPr>
          <p:cNvPr id="28" name="TextBox 27"/>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latin typeface="Comic Sans MS" panose="030F0702030302020204" pitchFamily="66" charset="0"/>
            </a:endParaRPr>
          </a:p>
        </p:txBody>
      </p:sp>
      <p:pic>
        <p:nvPicPr>
          <p:cNvPr id="29" name="Picture 28" descr="old faithful.jpg"/>
          <p:cNvPicPr>
            <a:picLocks noChangeAspect="1"/>
          </p:cNvPicPr>
          <p:nvPr/>
        </p:nvPicPr>
        <p:blipFill>
          <a:blip r:embed="rId4"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31" name="TextBox 30"/>
          <p:cNvSpPr txBox="1"/>
          <p:nvPr/>
        </p:nvSpPr>
        <p:spPr>
          <a:xfrm>
            <a:off x="4443316" y="237375"/>
            <a:ext cx="6166738"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32" name="TextBox 31"/>
          <p:cNvSpPr txBox="1"/>
          <p:nvPr/>
        </p:nvSpPr>
        <p:spPr>
          <a:xfrm>
            <a:off x="4443315" y="3416840"/>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33" name="TextBox 32"/>
          <p:cNvSpPr txBox="1"/>
          <p:nvPr/>
        </p:nvSpPr>
        <p:spPr>
          <a:xfrm>
            <a:off x="4439065" y="2265018"/>
            <a:ext cx="5910221" cy="462556"/>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34" name="Rectangle 33"/>
          <p:cNvSpPr/>
          <p:nvPr/>
        </p:nvSpPr>
        <p:spPr>
          <a:xfrm>
            <a:off x="4053291" y="3781426"/>
            <a:ext cx="5041900" cy="394717"/>
          </a:xfrm>
          <a:prstGeom prst="rect">
            <a:avLst/>
          </a:prstGeom>
        </p:spPr>
        <p:txBody>
          <a:bodyPr lIns="88384" tIns="44193" rIns="88384" bIns="44193">
            <a:spAutoFit/>
          </a:bodyPr>
          <a:lstStyle/>
          <a:p>
            <a:r>
              <a:rPr lang="en-GB" sz="1985" dirty="0">
                <a:latin typeface="Comic Sans MS" panose="030F0702030302020204" pitchFamily="66" charset="0"/>
              </a:rPr>
              <a:t>  </a:t>
            </a:r>
          </a:p>
        </p:txBody>
      </p:sp>
      <p:sp>
        <p:nvSpPr>
          <p:cNvPr id="35" name="Rectangle 34"/>
          <p:cNvSpPr/>
          <p:nvPr/>
        </p:nvSpPr>
        <p:spPr>
          <a:xfrm>
            <a:off x="4443317" y="4877324"/>
            <a:ext cx="4935831"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36" name="TextBox 35"/>
          <p:cNvSpPr txBox="1"/>
          <p:nvPr/>
        </p:nvSpPr>
        <p:spPr>
          <a:xfrm>
            <a:off x="2027861" y="428625"/>
            <a:ext cx="2114268" cy="397801"/>
          </a:xfrm>
          <a:prstGeom prst="rect">
            <a:avLst/>
          </a:prstGeom>
          <a:noFill/>
        </p:spPr>
        <p:txBody>
          <a:bodyPr wrap="square" rtlCol="0">
            <a:spAutoFit/>
          </a:bodyPr>
          <a:lstStyle/>
          <a:p>
            <a:endParaRPr lang="en-GB" sz="1985" dirty="0">
              <a:latin typeface="Comic Sans MS" panose="030F0702030302020204" pitchFamily="66" charset="0"/>
            </a:endParaRPr>
          </a:p>
        </p:txBody>
      </p:sp>
      <p:pic>
        <p:nvPicPr>
          <p:cNvPr id="37" name="Picture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600346" y="754739"/>
            <a:ext cx="3493387" cy="2872877"/>
          </a:xfrm>
          <a:prstGeom prst="rect">
            <a:avLst/>
          </a:prstGeom>
        </p:spPr>
      </p:pic>
    </p:spTree>
    <p:extLst>
      <p:ext uri="{BB962C8B-B14F-4D97-AF65-F5344CB8AC3E}">
        <p14:creationId xmlns:p14="http://schemas.microsoft.com/office/powerpoint/2010/main" val="147129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500" fill="hold"/>
                                        <p:tgtEl>
                                          <p:spTgt spid="31"/>
                                        </p:tgtEl>
                                        <p:attrNameLst>
                                          <p:attrName>ppt_w</p:attrName>
                                        </p:attrNameLst>
                                      </p:cBhvr>
                                      <p:tavLst>
                                        <p:tav tm="0">
                                          <p:val>
                                            <p:fltVal val="0"/>
                                          </p:val>
                                        </p:tav>
                                        <p:tav tm="100000">
                                          <p:val>
                                            <p:strVal val="#ppt_w"/>
                                          </p:val>
                                        </p:tav>
                                      </p:tavLst>
                                    </p:anim>
                                    <p:anim calcmode="lin" valueType="num">
                                      <p:cBhvr>
                                        <p:cTn id="15" dur="500" fill="hold"/>
                                        <p:tgtEl>
                                          <p:spTgt spid="31"/>
                                        </p:tgtEl>
                                        <p:attrNameLst>
                                          <p:attrName>ppt_h</p:attrName>
                                        </p:attrNameLst>
                                      </p:cBhvr>
                                      <p:tavLst>
                                        <p:tav tm="0">
                                          <p:val>
                                            <p:fltVal val="0"/>
                                          </p:val>
                                        </p:tav>
                                        <p:tav tm="100000">
                                          <p:val>
                                            <p:strVal val="#ppt_h"/>
                                          </p:val>
                                        </p:tav>
                                      </p:tavLst>
                                    </p:anim>
                                    <p:animEffect transition="in" filter="fade">
                                      <p:cBhvr>
                                        <p:cTn id="16" dur="500"/>
                                        <p:tgtEl>
                                          <p:spTgt spid="31"/>
                                        </p:tgtEl>
                                      </p:cBhvr>
                                    </p:animEffect>
                                  </p:childTnLst>
                                </p:cTn>
                              </p:par>
                              <p:par>
                                <p:cTn id="17" presetID="6" presetClass="entr" presetSubtype="16"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circle(in)">
                                      <p:cBhvr>
                                        <p:cTn id="19" dur="10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circle(in)">
                                      <p:cBhvr>
                                        <p:cTn id="24" dur="1000"/>
                                        <p:tgtEl>
                                          <p:spTgt spid="3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500" fill="hold"/>
                                        <p:tgtEl>
                                          <p:spTgt spid="32"/>
                                        </p:tgtEl>
                                        <p:attrNameLst>
                                          <p:attrName>ppt_w</p:attrName>
                                        </p:attrNameLst>
                                      </p:cBhvr>
                                      <p:tavLst>
                                        <p:tav tm="0">
                                          <p:val>
                                            <p:fltVal val="0"/>
                                          </p:val>
                                        </p:tav>
                                        <p:tav tm="100000">
                                          <p:val>
                                            <p:strVal val="#ppt_w"/>
                                          </p:val>
                                        </p:tav>
                                      </p:tavLst>
                                    </p:anim>
                                    <p:anim calcmode="lin" valueType="num">
                                      <p:cBhvr>
                                        <p:cTn id="35" dur="500" fill="hold"/>
                                        <p:tgtEl>
                                          <p:spTgt spid="32"/>
                                        </p:tgtEl>
                                        <p:attrNameLst>
                                          <p:attrName>ppt_h</p:attrName>
                                        </p:attrNameLst>
                                      </p:cBhvr>
                                      <p:tavLst>
                                        <p:tav tm="0">
                                          <p:val>
                                            <p:fltVal val="0"/>
                                          </p:val>
                                        </p:tav>
                                        <p:tav tm="100000">
                                          <p:val>
                                            <p:strVal val="#ppt_h"/>
                                          </p:val>
                                        </p:tav>
                                      </p:tavLst>
                                    </p:anim>
                                    <p:animEffect transition="in" filter="fade">
                                      <p:cBhvr>
                                        <p:cTn id="36" dur="500"/>
                                        <p:tgtEl>
                                          <p:spTgt spid="32"/>
                                        </p:tgtEl>
                                      </p:cBhvr>
                                    </p:animEffect>
                                  </p:childTnLst>
                                </p:cTn>
                              </p:par>
                              <p:par>
                                <p:cTn id="37" presetID="6" presetClass="entr" presetSubtype="16"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circle(in)">
                                      <p:cBhvr>
                                        <p:cTn id="39" dur="10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p:cTn id="44" dur="500" fill="hold"/>
                                        <p:tgtEl>
                                          <p:spTgt spid="35"/>
                                        </p:tgtEl>
                                        <p:attrNameLst>
                                          <p:attrName>ppt_w</p:attrName>
                                        </p:attrNameLst>
                                      </p:cBhvr>
                                      <p:tavLst>
                                        <p:tav tm="0">
                                          <p:val>
                                            <p:fltVal val="0"/>
                                          </p:val>
                                        </p:tav>
                                        <p:tav tm="100000">
                                          <p:val>
                                            <p:strVal val="#ppt_w"/>
                                          </p:val>
                                        </p:tav>
                                      </p:tavLst>
                                    </p:anim>
                                    <p:anim calcmode="lin" valueType="num">
                                      <p:cBhvr>
                                        <p:cTn id="45" dur="500" fill="hold"/>
                                        <p:tgtEl>
                                          <p:spTgt spid="35"/>
                                        </p:tgtEl>
                                        <p:attrNameLst>
                                          <p:attrName>ppt_h</p:attrName>
                                        </p:attrNameLst>
                                      </p:cBhvr>
                                      <p:tavLst>
                                        <p:tav tm="0">
                                          <p:val>
                                            <p:fltVal val="0"/>
                                          </p:val>
                                        </p:tav>
                                        <p:tav tm="100000">
                                          <p:val>
                                            <p:strVal val="#ppt_h"/>
                                          </p:val>
                                        </p:tav>
                                      </p:tavLst>
                                    </p:anim>
                                    <p:animEffect transition="in" filter="fade">
                                      <p:cBhvr>
                                        <p:cTn id="46" dur="500"/>
                                        <p:tgtEl>
                                          <p:spTgt spid="35"/>
                                        </p:tgtEl>
                                      </p:cBhvr>
                                    </p:animEffect>
                                  </p:childTnLst>
                                </p:cTn>
                              </p:par>
                              <p:par>
                                <p:cTn id="47" presetID="10"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2" grpId="0"/>
      <p:bldP spid="33" grpId="0"/>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7640" y="6695417"/>
            <a:ext cx="6735654" cy="771109"/>
          </a:xfrm>
          <a:prstGeom prst="rect">
            <a:avLst/>
          </a:prstGeom>
          <a:noFill/>
        </p:spPr>
        <p:txBody>
          <a:bodyPr wrap="square" rtlCol="0">
            <a:spAutoFit/>
          </a:bodyPr>
          <a:lstStyle/>
          <a:p>
            <a:pPr algn="ctr"/>
            <a:r>
              <a:rPr lang="en-GB" sz="4411" b="1" dirty="0">
                <a:solidFill>
                  <a:srgbClr val="008080"/>
                </a:solidFill>
                <a:latin typeface="Comic Sans MS" panose="030F0702030302020204" pitchFamily="66" charset="0"/>
                <a:cs typeface="Arial" panose="020B0604020202020204" pitchFamily="34" charset="0"/>
              </a:rPr>
              <a:t>What do pets need?…</a:t>
            </a:r>
          </a:p>
        </p:txBody>
      </p:sp>
      <p:pic>
        <p:nvPicPr>
          <p:cNvPr id="5"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884512" y="481878"/>
            <a:ext cx="2381259" cy="2381259"/>
          </a:xfrm>
          <a:prstGeom prst="ellipse">
            <a:avLst/>
          </a:prstGeom>
          <a:noFill/>
          <a:effectLst>
            <a:softEdge rad="0"/>
          </a:effectLst>
        </p:spPr>
      </p:pic>
      <p:pic>
        <p:nvPicPr>
          <p:cNvPr id="6"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828316" y="3536032"/>
            <a:ext cx="2411871" cy="2411871"/>
          </a:xfrm>
          <a:prstGeom prst="ellipse">
            <a:avLst/>
          </a:prstGeom>
          <a:noFill/>
          <a:effectLst>
            <a:softEdge rad="0"/>
          </a:effectLst>
        </p:spPr>
      </p:pic>
      <p:pic>
        <p:nvPicPr>
          <p:cNvPr id="7" name="Picture 6" descr="Health Icon.jpg"/>
          <p:cNvPicPr>
            <a:picLocks noChangeAspect="1"/>
          </p:cNvPicPr>
          <p:nvPr/>
        </p:nvPicPr>
        <p:blipFill>
          <a:blip r:embed="rId5" cstate="print"/>
          <a:srcRect/>
          <a:stretch>
            <a:fillRect/>
          </a:stretch>
        </p:blipFill>
        <p:spPr bwMode="auto">
          <a:xfrm>
            <a:off x="3902169" y="1644256"/>
            <a:ext cx="2638185" cy="2414256"/>
          </a:xfrm>
          <a:prstGeom prst="rect">
            <a:avLst/>
          </a:prstGeom>
          <a:noFill/>
          <a:ln w="9525">
            <a:noFill/>
            <a:miter lim="800000"/>
            <a:headEnd/>
            <a:tailEnd/>
          </a:ln>
          <a:effectLst>
            <a:softEdge rad="0"/>
          </a:effectLst>
        </p:spPr>
      </p:pic>
      <p:pic>
        <p:nvPicPr>
          <p:cNvPr id="8" name="Picture 7"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207576" y="3561568"/>
            <a:ext cx="2382265" cy="2382265"/>
          </a:xfrm>
          <a:prstGeom prst="ellipse">
            <a:avLst/>
          </a:prstGeom>
          <a:noFill/>
        </p:spPr>
      </p:pic>
      <p:pic>
        <p:nvPicPr>
          <p:cNvPr id="9" name="Picture 8"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216529" y="469154"/>
            <a:ext cx="2373312" cy="2382230"/>
          </a:xfrm>
          <a:prstGeom prst="ellipse">
            <a:avLst/>
          </a:prstGeom>
          <a:noFill/>
        </p:spPr>
      </p:pic>
      <p:sp>
        <p:nvSpPr>
          <p:cNvPr id="10" name="TextBox 9"/>
          <p:cNvSpPr txBox="1"/>
          <p:nvPr/>
        </p:nvSpPr>
        <p:spPr>
          <a:xfrm>
            <a:off x="738188" y="2911133"/>
            <a:ext cx="2382265" cy="567528"/>
          </a:xfrm>
          <a:prstGeom prst="rect">
            <a:avLst/>
          </a:prstGeom>
          <a:noFill/>
        </p:spPr>
        <p:txBody>
          <a:bodyPr wrap="square" rtlCol="0">
            <a:spAutoFit/>
          </a:bodyPr>
          <a:lstStyle/>
          <a:p>
            <a:pPr algn="ctr"/>
            <a:r>
              <a:rPr lang="en-GB" sz="2647" b="1" dirty="0">
                <a:solidFill>
                  <a:schemeClr val="accent4"/>
                </a:solidFill>
                <a:latin typeface="Comic Sans MS" panose="030F0702030302020204" pitchFamily="66" charset="0"/>
                <a:cs typeface="Arial" panose="020B0604020202020204" pitchFamily="34" charset="0"/>
              </a:rPr>
              <a:t> </a:t>
            </a:r>
            <a:r>
              <a:rPr lang="en-GB" sz="3088" b="1" dirty="0">
                <a:solidFill>
                  <a:schemeClr val="accent4"/>
                </a:solidFill>
                <a:latin typeface="Comic Sans MS" panose="030F0702030302020204" pitchFamily="66" charset="0"/>
                <a:cs typeface="Arial" panose="020B0604020202020204" pitchFamily="34" charset="0"/>
              </a:rPr>
              <a:t>A HOME</a:t>
            </a:r>
          </a:p>
        </p:txBody>
      </p:sp>
      <p:sp>
        <p:nvSpPr>
          <p:cNvPr id="11" name="TextBox 10"/>
          <p:cNvSpPr txBox="1"/>
          <p:nvPr/>
        </p:nvSpPr>
        <p:spPr>
          <a:xfrm>
            <a:off x="-291077" y="5979474"/>
            <a:ext cx="4881314" cy="567528"/>
          </a:xfrm>
          <a:prstGeom prst="rect">
            <a:avLst/>
          </a:prstGeom>
          <a:noFill/>
        </p:spPr>
        <p:txBody>
          <a:bodyPr wrap="square" rtlCol="0">
            <a:spAutoFit/>
          </a:bodyPr>
          <a:lstStyle/>
          <a:p>
            <a:pPr algn="ctr"/>
            <a:r>
              <a:rPr lang="en-GB" sz="3088" b="1" dirty="0">
                <a:solidFill>
                  <a:schemeClr val="accent6"/>
                </a:solidFill>
                <a:latin typeface="Comic Sans MS" panose="030F0702030302020204" pitchFamily="66" charset="0"/>
                <a:cs typeface="Arial" panose="020B0604020202020204" pitchFamily="34" charset="0"/>
              </a:rPr>
              <a:t>FOOD &amp; WATER</a:t>
            </a:r>
          </a:p>
        </p:txBody>
      </p:sp>
      <p:sp>
        <p:nvSpPr>
          <p:cNvPr id="12" name="TextBox 11"/>
          <p:cNvSpPr txBox="1"/>
          <p:nvPr/>
        </p:nvSpPr>
        <p:spPr>
          <a:xfrm>
            <a:off x="4371085" y="3726350"/>
            <a:ext cx="1854989" cy="974882"/>
          </a:xfrm>
          <a:prstGeom prst="rect">
            <a:avLst/>
          </a:prstGeom>
          <a:noFill/>
        </p:spPr>
        <p:txBody>
          <a:bodyPr wrap="square" rtlCol="0">
            <a:spAutoFit/>
          </a:bodyPr>
          <a:lstStyle/>
          <a:p>
            <a:pPr algn="ctr"/>
            <a:endParaRPr lang="en-GB" sz="2647" dirty="0">
              <a:solidFill>
                <a:schemeClr val="accent1"/>
              </a:solidFill>
              <a:latin typeface="Comic Sans MS" panose="030F0702030302020204" pitchFamily="66" charset="0"/>
              <a:cs typeface="Arial" pitchFamily="34" charset="0"/>
            </a:endParaRPr>
          </a:p>
          <a:p>
            <a:pPr algn="ctr"/>
            <a:r>
              <a:rPr lang="en-GB" sz="3088" b="1" dirty="0">
                <a:solidFill>
                  <a:schemeClr val="accent1"/>
                </a:solidFill>
                <a:latin typeface="Comic Sans MS" panose="030F0702030302020204" pitchFamily="66" charset="0"/>
                <a:cs typeface="Arial" pitchFamily="34" charset="0"/>
              </a:rPr>
              <a:t>HEALTH</a:t>
            </a:r>
          </a:p>
        </p:txBody>
      </p:sp>
      <p:sp>
        <p:nvSpPr>
          <p:cNvPr id="13" name="Rectangle 12"/>
          <p:cNvSpPr/>
          <p:nvPr/>
        </p:nvSpPr>
        <p:spPr>
          <a:xfrm>
            <a:off x="6226074" y="6019025"/>
            <a:ext cx="4172712" cy="567528"/>
          </a:xfrm>
          <a:prstGeom prst="rect">
            <a:avLst/>
          </a:prstGeom>
        </p:spPr>
        <p:txBody>
          <a:bodyPr wrap="square">
            <a:spAutoFit/>
          </a:bodyPr>
          <a:lstStyle/>
          <a:p>
            <a:pPr algn="ctr"/>
            <a:r>
              <a:rPr lang="en-GB" sz="3088" b="1" dirty="0">
                <a:solidFill>
                  <a:schemeClr val="accent3"/>
                </a:solidFill>
                <a:latin typeface="Comic Sans MS" panose="030F0702030302020204" pitchFamily="66" charset="0"/>
                <a:cs typeface="Arial" panose="020B0604020202020204" pitchFamily="34" charset="0"/>
              </a:rPr>
              <a:t>EXERCISE &amp; FUN</a:t>
            </a:r>
          </a:p>
        </p:txBody>
      </p:sp>
      <p:sp>
        <p:nvSpPr>
          <p:cNvPr id="14" name="Rectangle 13"/>
          <p:cNvSpPr/>
          <p:nvPr/>
        </p:nvSpPr>
        <p:spPr>
          <a:xfrm>
            <a:off x="7176752" y="2851384"/>
            <a:ext cx="2534610" cy="567528"/>
          </a:xfrm>
          <a:prstGeom prst="rect">
            <a:avLst/>
          </a:prstGeom>
        </p:spPr>
        <p:txBody>
          <a:bodyPr wrap="square">
            <a:spAutoFit/>
          </a:bodyPr>
          <a:lstStyle/>
          <a:p>
            <a:pPr algn="ctr"/>
            <a:r>
              <a:rPr lang="en-GB" sz="3088" b="1" dirty="0">
                <a:solidFill>
                  <a:schemeClr val="accent2"/>
                </a:solidFill>
                <a:latin typeface="Comic Sans MS" panose="030F0702030302020204" pitchFamily="66" charset="0"/>
                <a:cs typeface="Arial" panose="020B0604020202020204" pitchFamily="34" charset="0"/>
              </a:rPr>
              <a:t>FRIENDS</a:t>
            </a:r>
          </a:p>
        </p:txBody>
      </p:sp>
    </p:spTree>
    <p:extLst>
      <p:ext uri="{BB962C8B-B14F-4D97-AF65-F5344CB8AC3E}">
        <p14:creationId xmlns:p14="http://schemas.microsoft.com/office/powerpoint/2010/main" val="231532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barn(inVertical)">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barn(inVertical)">
                                      <p:cBhvr>
                                        <p:cTn id="37" dur="500"/>
                                        <p:tgtEl>
                                          <p:spTgt spid="1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barn(inVertical)">
                                      <p:cBhvr>
                                        <p:cTn id="47" dur="500"/>
                                        <p:tgtEl>
                                          <p:spTgt spid="1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circle(in)">
                                      <p:cBhvr>
                                        <p:cTn id="52" dur="10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2">
                                            <p:txEl>
                                              <p:pRg st="1" end="1"/>
                                            </p:txEl>
                                          </p:spTgt>
                                        </p:tgtEl>
                                        <p:attrNameLst>
                                          <p:attrName>style.visibility</p:attrName>
                                        </p:attrNameLst>
                                      </p:cBhvr>
                                      <p:to>
                                        <p:strVal val="visible"/>
                                      </p:to>
                                    </p:set>
                                    <p:animEffect transition="in" filter="barn(inVertical)">
                                      <p:cBhvr>
                                        <p:cTn id="57"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769680" y="3596759"/>
            <a:ext cx="5154040" cy="369332"/>
          </a:xfrm>
          <a:prstGeom prst="rect">
            <a:avLst/>
          </a:prstGeom>
        </p:spPr>
        <p:txBody>
          <a:bodyPr wrap="none">
            <a:spAutoFit/>
          </a:bodyPr>
          <a:lstStyle/>
          <a:p>
            <a:r>
              <a:rPr lang="en-GB" dirty="0">
                <a:hlinkClick r:id="rId3"/>
              </a:rPr>
              <a:t>https://www.youtube.com/watch?v=YssjnD8ohrU</a:t>
            </a:r>
            <a:endParaRPr lang="en-GB" dirty="0"/>
          </a:p>
        </p:txBody>
      </p:sp>
    </p:spTree>
    <p:extLst>
      <p:ext uri="{BB962C8B-B14F-4D97-AF65-F5344CB8AC3E}">
        <p14:creationId xmlns:p14="http://schemas.microsoft.com/office/powerpoint/2010/main" val="42934115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FD60553-E06B-491E-861F-9C3633768F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1325" y="870076"/>
            <a:ext cx="4896544" cy="4896544"/>
          </a:xfrm>
          <a:prstGeom prst="rect">
            <a:avLst/>
          </a:prstGeom>
        </p:spPr>
      </p:pic>
      <p:cxnSp>
        <p:nvCxnSpPr>
          <p:cNvPr id="15" name="Straight Arrow Connector 14">
            <a:extLst>
              <a:ext uri="{FF2B5EF4-FFF2-40B4-BE49-F238E27FC236}">
                <a16:creationId xmlns:a16="http://schemas.microsoft.com/office/drawing/2014/main" id="{4491BB34-A388-401D-9B3B-8D521554FF47}"/>
              </a:ext>
            </a:extLst>
          </p:cNvPr>
          <p:cNvCxnSpPr>
            <a:cxnSpLocks/>
          </p:cNvCxnSpPr>
          <p:nvPr/>
        </p:nvCxnSpPr>
        <p:spPr>
          <a:xfrm flipH="1">
            <a:off x="5706740" y="1478047"/>
            <a:ext cx="1944216" cy="715124"/>
          </a:xfrm>
          <a:prstGeom prst="straightConnector1">
            <a:avLst/>
          </a:prstGeom>
          <a:ln w="57150">
            <a:solidFill>
              <a:srgbClr val="E92D82"/>
            </a:solidFill>
            <a:tailEnd type="triangle"/>
          </a:ln>
        </p:spPr>
        <p:style>
          <a:lnRef idx="2">
            <a:schemeClr val="accent5"/>
          </a:lnRef>
          <a:fillRef idx="0">
            <a:schemeClr val="accent5"/>
          </a:fillRef>
          <a:effectRef idx="1">
            <a:schemeClr val="accent5"/>
          </a:effectRef>
          <a:fontRef idx="minor">
            <a:schemeClr val="tx1"/>
          </a:fontRef>
        </p:style>
      </p:cxnSp>
      <p:cxnSp>
        <p:nvCxnSpPr>
          <p:cNvPr id="16" name="Straight Arrow Connector 15">
            <a:extLst>
              <a:ext uri="{FF2B5EF4-FFF2-40B4-BE49-F238E27FC236}">
                <a16:creationId xmlns:a16="http://schemas.microsoft.com/office/drawing/2014/main" id="{F54B8627-3EC0-40C2-B168-11723CE483FA}"/>
              </a:ext>
            </a:extLst>
          </p:cNvPr>
          <p:cNvCxnSpPr/>
          <p:nvPr/>
        </p:nvCxnSpPr>
        <p:spPr>
          <a:xfrm>
            <a:off x="3690516" y="2413274"/>
            <a:ext cx="1800200" cy="0"/>
          </a:xfrm>
          <a:prstGeom prst="straightConnector1">
            <a:avLst/>
          </a:prstGeom>
          <a:ln w="57150">
            <a:solidFill>
              <a:srgbClr val="E92D82"/>
            </a:solidFill>
            <a:tailEnd type="triangle"/>
          </a:ln>
        </p:spPr>
        <p:style>
          <a:lnRef idx="2">
            <a:schemeClr val="accent5"/>
          </a:lnRef>
          <a:fillRef idx="0">
            <a:schemeClr val="accent5"/>
          </a:fillRef>
          <a:effectRef idx="1">
            <a:schemeClr val="accent5"/>
          </a:effectRef>
          <a:fontRef idx="minor">
            <a:schemeClr val="tx1"/>
          </a:fontRef>
        </p:style>
      </p:cxnSp>
      <p:cxnSp>
        <p:nvCxnSpPr>
          <p:cNvPr id="17" name="Straight Arrow Connector 16">
            <a:extLst>
              <a:ext uri="{FF2B5EF4-FFF2-40B4-BE49-F238E27FC236}">
                <a16:creationId xmlns:a16="http://schemas.microsoft.com/office/drawing/2014/main" id="{BB7036C9-C5F8-4BD7-8321-1FC865BEB352}"/>
              </a:ext>
            </a:extLst>
          </p:cNvPr>
          <p:cNvCxnSpPr>
            <a:cxnSpLocks/>
          </p:cNvCxnSpPr>
          <p:nvPr/>
        </p:nvCxnSpPr>
        <p:spPr>
          <a:xfrm flipH="1">
            <a:off x="5490716" y="2604657"/>
            <a:ext cx="2854566" cy="0"/>
          </a:xfrm>
          <a:prstGeom prst="straightConnector1">
            <a:avLst/>
          </a:prstGeom>
          <a:ln w="57150">
            <a:solidFill>
              <a:srgbClr val="E92D82"/>
            </a:solidFill>
            <a:tailEnd type="triangle"/>
          </a:ln>
        </p:spPr>
        <p:style>
          <a:lnRef idx="2">
            <a:schemeClr val="accent5"/>
          </a:lnRef>
          <a:fillRef idx="0">
            <a:schemeClr val="accent5"/>
          </a:fillRef>
          <a:effectRef idx="1">
            <a:schemeClr val="accent5"/>
          </a:effectRef>
          <a:fontRef idx="minor">
            <a:schemeClr val="tx1"/>
          </a:fontRef>
        </p:style>
      </p:cxnSp>
      <p:cxnSp>
        <p:nvCxnSpPr>
          <p:cNvPr id="18" name="Straight Arrow Connector 17">
            <a:extLst>
              <a:ext uri="{FF2B5EF4-FFF2-40B4-BE49-F238E27FC236}">
                <a16:creationId xmlns:a16="http://schemas.microsoft.com/office/drawing/2014/main" id="{261BE188-9650-42C3-9470-94CFBE2296CF}"/>
              </a:ext>
            </a:extLst>
          </p:cNvPr>
          <p:cNvCxnSpPr/>
          <p:nvPr/>
        </p:nvCxnSpPr>
        <p:spPr>
          <a:xfrm flipV="1">
            <a:off x="2178348" y="3083922"/>
            <a:ext cx="1872208" cy="468852"/>
          </a:xfrm>
          <a:prstGeom prst="straightConnector1">
            <a:avLst/>
          </a:prstGeom>
          <a:ln w="57150">
            <a:solidFill>
              <a:srgbClr val="E92D82"/>
            </a:solidFill>
            <a:tailEnd type="triangle"/>
          </a:ln>
        </p:spPr>
        <p:style>
          <a:lnRef idx="2">
            <a:schemeClr val="accent5"/>
          </a:lnRef>
          <a:fillRef idx="0">
            <a:schemeClr val="accent5"/>
          </a:fillRef>
          <a:effectRef idx="1">
            <a:schemeClr val="accent5"/>
          </a:effectRef>
          <a:fontRef idx="minor">
            <a:schemeClr val="tx1"/>
          </a:fontRef>
        </p:style>
      </p:cxnSp>
      <p:cxnSp>
        <p:nvCxnSpPr>
          <p:cNvPr id="19" name="Straight Arrow Connector 18">
            <a:extLst>
              <a:ext uri="{FF2B5EF4-FFF2-40B4-BE49-F238E27FC236}">
                <a16:creationId xmlns:a16="http://schemas.microsoft.com/office/drawing/2014/main" id="{1237832B-A20D-47C9-AFAF-FE9FF2085BB9}"/>
              </a:ext>
            </a:extLst>
          </p:cNvPr>
          <p:cNvCxnSpPr>
            <a:cxnSpLocks/>
          </p:cNvCxnSpPr>
          <p:nvPr/>
        </p:nvCxnSpPr>
        <p:spPr>
          <a:xfrm flipV="1">
            <a:off x="2239874" y="4717530"/>
            <a:ext cx="2530762" cy="144016"/>
          </a:xfrm>
          <a:prstGeom prst="straightConnector1">
            <a:avLst/>
          </a:prstGeom>
          <a:ln w="57150">
            <a:solidFill>
              <a:srgbClr val="E92D82"/>
            </a:solidFill>
            <a:tailEnd type="triangle"/>
          </a:ln>
        </p:spPr>
        <p:style>
          <a:lnRef idx="2">
            <a:schemeClr val="accent5"/>
          </a:lnRef>
          <a:fillRef idx="0">
            <a:schemeClr val="accent5"/>
          </a:fillRef>
          <a:effectRef idx="1">
            <a:schemeClr val="accent5"/>
          </a:effectRef>
          <a:fontRef idx="minor">
            <a:schemeClr val="tx1"/>
          </a:fontRef>
        </p:style>
      </p:cxnSp>
      <p:sp>
        <p:nvSpPr>
          <p:cNvPr id="20" name="TextBox 19">
            <a:extLst>
              <a:ext uri="{FF2B5EF4-FFF2-40B4-BE49-F238E27FC236}">
                <a16:creationId xmlns:a16="http://schemas.microsoft.com/office/drawing/2014/main" id="{DA20ADF6-29F7-43B2-A387-C7AEA4A014DE}"/>
              </a:ext>
            </a:extLst>
          </p:cNvPr>
          <p:cNvSpPr txBox="1"/>
          <p:nvPr/>
        </p:nvSpPr>
        <p:spPr>
          <a:xfrm>
            <a:off x="8345282" y="2419991"/>
            <a:ext cx="1537922" cy="461665"/>
          </a:xfrm>
          <a:prstGeom prst="rect">
            <a:avLst/>
          </a:prstGeom>
          <a:noFill/>
        </p:spPr>
        <p:txBody>
          <a:bodyPr wrap="square" rtlCol="0">
            <a:spAutoFit/>
          </a:bodyPr>
          <a:lstStyle/>
          <a:p>
            <a:r>
              <a:rPr lang="en-US" sz="2400" dirty="0">
                <a:latin typeface="Comic Sans MS" panose="030F0702030302020204" pitchFamily="66" charset="0"/>
              </a:rPr>
              <a:t>Mouth</a:t>
            </a:r>
          </a:p>
        </p:txBody>
      </p:sp>
      <p:sp>
        <p:nvSpPr>
          <p:cNvPr id="21" name="TextBox 20">
            <a:extLst>
              <a:ext uri="{FF2B5EF4-FFF2-40B4-BE49-F238E27FC236}">
                <a16:creationId xmlns:a16="http://schemas.microsoft.com/office/drawing/2014/main" id="{DA20ADF6-29F7-43B2-A387-C7AEA4A014DE}"/>
              </a:ext>
            </a:extLst>
          </p:cNvPr>
          <p:cNvSpPr txBox="1"/>
          <p:nvPr/>
        </p:nvSpPr>
        <p:spPr>
          <a:xfrm>
            <a:off x="2780166" y="2235325"/>
            <a:ext cx="999431" cy="461665"/>
          </a:xfrm>
          <a:prstGeom prst="rect">
            <a:avLst/>
          </a:prstGeom>
          <a:noFill/>
        </p:spPr>
        <p:txBody>
          <a:bodyPr wrap="square" rtlCol="0">
            <a:spAutoFit/>
          </a:bodyPr>
          <a:lstStyle/>
          <a:p>
            <a:r>
              <a:rPr lang="en-US" sz="2400" dirty="0">
                <a:latin typeface="Comic Sans MS" panose="030F0702030302020204" pitchFamily="66" charset="0"/>
              </a:rPr>
              <a:t>Nose</a:t>
            </a:r>
          </a:p>
        </p:txBody>
      </p:sp>
      <p:sp>
        <p:nvSpPr>
          <p:cNvPr id="22" name="TextBox 21">
            <a:extLst>
              <a:ext uri="{FF2B5EF4-FFF2-40B4-BE49-F238E27FC236}">
                <a16:creationId xmlns:a16="http://schemas.microsoft.com/office/drawing/2014/main" id="{DA20ADF6-29F7-43B2-A387-C7AEA4A014DE}"/>
              </a:ext>
            </a:extLst>
          </p:cNvPr>
          <p:cNvSpPr txBox="1"/>
          <p:nvPr/>
        </p:nvSpPr>
        <p:spPr>
          <a:xfrm>
            <a:off x="7701323" y="1198883"/>
            <a:ext cx="1102127" cy="461665"/>
          </a:xfrm>
          <a:prstGeom prst="rect">
            <a:avLst/>
          </a:prstGeom>
          <a:noFill/>
        </p:spPr>
        <p:txBody>
          <a:bodyPr wrap="square" rtlCol="0">
            <a:spAutoFit/>
          </a:bodyPr>
          <a:lstStyle/>
          <a:p>
            <a:r>
              <a:rPr lang="en-US" sz="2400" dirty="0">
                <a:latin typeface="Comic Sans MS" panose="030F0702030302020204" pitchFamily="66" charset="0"/>
              </a:rPr>
              <a:t>Eye</a:t>
            </a:r>
          </a:p>
        </p:txBody>
      </p:sp>
      <p:sp>
        <p:nvSpPr>
          <p:cNvPr id="23" name="TextBox 22">
            <a:extLst>
              <a:ext uri="{FF2B5EF4-FFF2-40B4-BE49-F238E27FC236}">
                <a16:creationId xmlns:a16="http://schemas.microsoft.com/office/drawing/2014/main" id="{DA20ADF6-29F7-43B2-A387-C7AEA4A014DE}"/>
              </a:ext>
            </a:extLst>
          </p:cNvPr>
          <p:cNvSpPr txBox="1"/>
          <p:nvPr/>
        </p:nvSpPr>
        <p:spPr>
          <a:xfrm>
            <a:off x="1242245" y="3458187"/>
            <a:ext cx="988690" cy="461665"/>
          </a:xfrm>
          <a:prstGeom prst="rect">
            <a:avLst/>
          </a:prstGeom>
          <a:noFill/>
        </p:spPr>
        <p:txBody>
          <a:bodyPr wrap="square" rtlCol="0">
            <a:spAutoFit/>
          </a:bodyPr>
          <a:lstStyle/>
          <a:p>
            <a:r>
              <a:rPr lang="en-US" sz="2400" dirty="0">
                <a:latin typeface="Comic Sans MS" panose="030F0702030302020204" pitchFamily="66" charset="0"/>
              </a:rPr>
              <a:t>Hand</a:t>
            </a:r>
          </a:p>
        </p:txBody>
      </p:sp>
      <p:sp>
        <p:nvSpPr>
          <p:cNvPr id="24" name="TextBox 23">
            <a:extLst>
              <a:ext uri="{FF2B5EF4-FFF2-40B4-BE49-F238E27FC236}">
                <a16:creationId xmlns:a16="http://schemas.microsoft.com/office/drawing/2014/main" id="{DA20ADF6-29F7-43B2-A387-C7AEA4A014DE}"/>
              </a:ext>
            </a:extLst>
          </p:cNvPr>
          <p:cNvSpPr txBox="1"/>
          <p:nvPr/>
        </p:nvSpPr>
        <p:spPr>
          <a:xfrm>
            <a:off x="1367204" y="4630713"/>
            <a:ext cx="863731" cy="461665"/>
          </a:xfrm>
          <a:prstGeom prst="rect">
            <a:avLst/>
          </a:prstGeom>
          <a:noFill/>
        </p:spPr>
        <p:txBody>
          <a:bodyPr wrap="square" rtlCol="0">
            <a:spAutoFit/>
          </a:bodyPr>
          <a:lstStyle/>
          <a:p>
            <a:r>
              <a:rPr lang="en-US" sz="2400" dirty="0">
                <a:latin typeface="Comic Sans MS" panose="030F0702030302020204" pitchFamily="66" charset="0"/>
              </a:rPr>
              <a:t>Knee</a:t>
            </a:r>
          </a:p>
        </p:txBody>
      </p:sp>
    </p:spTree>
    <p:extLst>
      <p:ext uri="{BB962C8B-B14F-4D97-AF65-F5344CB8AC3E}">
        <p14:creationId xmlns:p14="http://schemas.microsoft.com/office/powerpoint/2010/main" val="120466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A20ADF6-29F7-43B2-A387-C7AEA4A014DE}"/>
              </a:ext>
            </a:extLst>
          </p:cNvPr>
          <p:cNvSpPr txBox="1"/>
          <p:nvPr/>
        </p:nvSpPr>
        <p:spPr>
          <a:xfrm>
            <a:off x="3186460" y="1765201"/>
            <a:ext cx="2016224" cy="461665"/>
          </a:xfrm>
          <a:prstGeom prst="rect">
            <a:avLst/>
          </a:prstGeom>
          <a:noFill/>
        </p:spPr>
        <p:txBody>
          <a:bodyPr wrap="square" rtlCol="0">
            <a:spAutoFit/>
          </a:bodyPr>
          <a:lstStyle/>
          <a:p>
            <a:r>
              <a:rPr lang="en-US" sz="2400" dirty="0">
                <a:latin typeface="Comic Sans MS" panose="030F0702030302020204" pitchFamily="66" charset="0"/>
              </a:rPr>
              <a:t>H_ND</a:t>
            </a:r>
          </a:p>
        </p:txBody>
      </p:sp>
      <p:sp>
        <p:nvSpPr>
          <p:cNvPr id="11" name="TextBox 10">
            <a:extLst>
              <a:ext uri="{FF2B5EF4-FFF2-40B4-BE49-F238E27FC236}">
                <a16:creationId xmlns:a16="http://schemas.microsoft.com/office/drawing/2014/main" id="{44464727-E65E-4320-B741-152F4FC746AC}"/>
              </a:ext>
            </a:extLst>
          </p:cNvPr>
          <p:cNvSpPr txBox="1"/>
          <p:nvPr/>
        </p:nvSpPr>
        <p:spPr>
          <a:xfrm>
            <a:off x="3258468" y="3421385"/>
            <a:ext cx="1368152" cy="461665"/>
          </a:xfrm>
          <a:prstGeom prst="rect">
            <a:avLst/>
          </a:prstGeom>
          <a:noFill/>
        </p:spPr>
        <p:txBody>
          <a:bodyPr wrap="square" rtlCol="0">
            <a:spAutoFit/>
          </a:bodyPr>
          <a:lstStyle/>
          <a:p>
            <a:r>
              <a:rPr lang="en-US" sz="2400" dirty="0">
                <a:latin typeface="Comic Sans MS" panose="030F0702030302020204" pitchFamily="66" charset="0"/>
              </a:rPr>
              <a:t>N0_E</a:t>
            </a:r>
          </a:p>
        </p:txBody>
      </p:sp>
      <p:sp>
        <p:nvSpPr>
          <p:cNvPr id="12" name="TextBox 11">
            <a:extLst>
              <a:ext uri="{FF2B5EF4-FFF2-40B4-BE49-F238E27FC236}">
                <a16:creationId xmlns:a16="http://schemas.microsoft.com/office/drawing/2014/main" id="{C42CCA00-D427-4371-8B19-54830A9AC86F}"/>
              </a:ext>
            </a:extLst>
          </p:cNvPr>
          <p:cNvSpPr txBox="1"/>
          <p:nvPr/>
        </p:nvSpPr>
        <p:spPr>
          <a:xfrm>
            <a:off x="3267628" y="4999507"/>
            <a:ext cx="1512168" cy="461665"/>
          </a:xfrm>
          <a:prstGeom prst="rect">
            <a:avLst/>
          </a:prstGeom>
          <a:noFill/>
        </p:spPr>
        <p:txBody>
          <a:bodyPr wrap="square" rtlCol="0">
            <a:spAutoFit/>
          </a:bodyPr>
          <a:lstStyle/>
          <a:p>
            <a:r>
              <a:rPr lang="en-US" sz="2400" dirty="0">
                <a:latin typeface="Comic Sans MS" panose="030F0702030302020204" pitchFamily="66" charset="0"/>
              </a:rPr>
              <a:t>TON_UE</a:t>
            </a:r>
          </a:p>
        </p:txBody>
      </p:sp>
      <p:sp>
        <p:nvSpPr>
          <p:cNvPr id="13" name="TextBox 12">
            <a:extLst>
              <a:ext uri="{FF2B5EF4-FFF2-40B4-BE49-F238E27FC236}">
                <a16:creationId xmlns:a16="http://schemas.microsoft.com/office/drawing/2014/main" id="{8E697505-48C9-4D00-8893-CC8CDFD7C71F}"/>
              </a:ext>
            </a:extLst>
          </p:cNvPr>
          <p:cNvSpPr txBox="1"/>
          <p:nvPr/>
        </p:nvSpPr>
        <p:spPr>
          <a:xfrm>
            <a:off x="7760181" y="2413273"/>
            <a:ext cx="1872208" cy="461665"/>
          </a:xfrm>
          <a:prstGeom prst="rect">
            <a:avLst/>
          </a:prstGeom>
          <a:noFill/>
        </p:spPr>
        <p:txBody>
          <a:bodyPr wrap="square" rtlCol="0">
            <a:spAutoFit/>
          </a:bodyPr>
          <a:lstStyle/>
          <a:p>
            <a:r>
              <a:rPr lang="en-US" sz="2400" dirty="0">
                <a:latin typeface="Comic Sans MS" panose="030F0702030302020204" pitchFamily="66" charset="0"/>
              </a:rPr>
              <a:t>_AR</a:t>
            </a:r>
          </a:p>
        </p:txBody>
      </p:sp>
      <p:sp>
        <p:nvSpPr>
          <p:cNvPr id="15" name="TextBox 14">
            <a:extLst>
              <a:ext uri="{FF2B5EF4-FFF2-40B4-BE49-F238E27FC236}">
                <a16:creationId xmlns:a16="http://schemas.microsoft.com/office/drawing/2014/main" id="{56292E98-73D7-44D7-A27B-7090BADC71F8}"/>
              </a:ext>
            </a:extLst>
          </p:cNvPr>
          <p:cNvSpPr txBox="1"/>
          <p:nvPr/>
        </p:nvSpPr>
        <p:spPr>
          <a:xfrm>
            <a:off x="8042501" y="4646526"/>
            <a:ext cx="1589888" cy="461665"/>
          </a:xfrm>
          <a:prstGeom prst="rect">
            <a:avLst/>
          </a:prstGeom>
          <a:noFill/>
        </p:spPr>
        <p:txBody>
          <a:bodyPr wrap="square" rtlCol="0">
            <a:spAutoFit/>
          </a:bodyPr>
          <a:lstStyle/>
          <a:p>
            <a:r>
              <a:rPr lang="en-US" sz="2400" dirty="0">
                <a:latin typeface="Comic Sans MS" panose="030F0702030302020204" pitchFamily="66" charset="0"/>
              </a:rPr>
              <a:t>E_E</a:t>
            </a:r>
          </a:p>
        </p:txBody>
      </p:sp>
      <p:sp>
        <p:nvSpPr>
          <p:cNvPr id="17" name="TextBox 16">
            <a:extLst>
              <a:ext uri="{FF2B5EF4-FFF2-40B4-BE49-F238E27FC236}">
                <a16:creationId xmlns:a16="http://schemas.microsoft.com/office/drawing/2014/main" id="{DA20ADF6-29F7-43B2-A387-C7AEA4A014DE}"/>
              </a:ext>
            </a:extLst>
          </p:cNvPr>
          <p:cNvSpPr txBox="1"/>
          <p:nvPr/>
        </p:nvSpPr>
        <p:spPr>
          <a:xfrm>
            <a:off x="3411697" y="1765201"/>
            <a:ext cx="648805" cy="461665"/>
          </a:xfrm>
          <a:prstGeom prst="rect">
            <a:avLst/>
          </a:prstGeom>
          <a:noFill/>
        </p:spPr>
        <p:txBody>
          <a:bodyPr wrap="square" rtlCol="0">
            <a:spAutoFit/>
          </a:bodyPr>
          <a:lstStyle/>
          <a:p>
            <a:r>
              <a:rPr lang="en-US" sz="2400" dirty="0">
                <a:solidFill>
                  <a:srgbClr val="E92D82"/>
                </a:solidFill>
                <a:latin typeface="Comic Sans MS" panose="030F0702030302020204" pitchFamily="66" charset="0"/>
              </a:rPr>
              <a:t>A</a:t>
            </a:r>
          </a:p>
        </p:txBody>
      </p:sp>
      <p:sp>
        <p:nvSpPr>
          <p:cNvPr id="18" name="TextBox 17">
            <a:extLst>
              <a:ext uri="{FF2B5EF4-FFF2-40B4-BE49-F238E27FC236}">
                <a16:creationId xmlns:a16="http://schemas.microsoft.com/office/drawing/2014/main" id="{DA20ADF6-29F7-43B2-A387-C7AEA4A014DE}"/>
              </a:ext>
            </a:extLst>
          </p:cNvPr>
          <p:cNvSpPr txBox="1"/>
          <p:nvPr/>
        </p:nvSpPr>
        <p:spPr>
          <a:xfrm>
            <a:off x="3689783" y="3421385"/>
            <a:ext cx="648805" cy="461665"/>
          </a:xfrm>
          <a:prstGeom prst="rect">
            <a:avLst/>
          </a:prstGeom>
          <a:noFill/>
        </p:spPr>
        <p:txBody>
          <a:bodyPr wrap="square" rtlCol="0">
            <a:spAutoFit/>
          </a:bodyPr>
          <a:lstStyle/>
          <a:p>
            <a:r>
              <a:rPr lang="en-US" sz="2400" dirty="0">
                <a:solidFill>
                  <a:srgbClr val="E92D82"/>
                </a:solidFill>
                <a:latin typeface="Comic Sans MS" panose="030F0702030302020204" pitchFamily="66" charset="0"/>
              </a:rPr>
              <a:t>S</a:t>
            </a:r>
          </a:p>
        </p:txBody>
      </p:sp>
      <p:sp>
        <p:nvSpPr>
          <p:cNvPr id="19" name="TextBox 18">
            <a:extLst>
              <a:ext uri="{FF2B5EF4-FFF2-40B4-BE49-F238E27FC236}">
                <a16:creationId xmlns:a16="http://schemas.microsoft.com/office/drawing/2014/main" id="{DA20ADF6-29F7-43B2-A387-C7AEA4A014DE}"/>
              </a:ext>
            </a:extLst>
          </p:cNvPr>
          <p:cNvSpPr txBox="1"/>
          <p:nvPr/>
        </p:nvSpPr>
        <p:spPr>
          <a:xfrm>
            <a:off x="3942544" y="5004983"/>
            <a:ext cx="648805" cy="461665"/>
          </a:xfrm>
          <a:prstGeom prst="rect">
            <a:avLst/>
          </a:prstGeom>
          <a:noFill/>
        </p:spPr>
        <p:txBody>
          <a:bodyPr wrap="square" rtlCol="0">
            <a:spAutoFit/>
          </a:bodyPr>
          <a:lstStyle/>
          <a:p>
            <a:r>
              <a:rPr lang="en-US" sz="2400" dirty="0">
                <a:solidFill>
                  <a:srgbClr val="E92D82"/>
                </a:solidFill>
                <a:latin typeface="Comic Sans MS" panose="030F0702030302020204" pitchFamily="66" charset="0"/>
              </a:rPr>
              <a:t>G</a:t>
            </a:r>
          </a:p>
        </p:txBody>
      </p:sp>
      <p:sp>
        <p:nvSpPr>
          <p:cNvPr id="20" name="TextBox 19">
            <a:extLst>
              <a:ext uri="{FF2B5EF4-FFF2-40B4-BE49-F238E27FC236}">
                <a16:creationId xmlns:a16="http://schemas.microsoft.com/office/drawing/2014/main" id="{DA20ADF6-29F7-43B2-A387-C7AEA4A014DE}"/>
              </a:ext>
            </a:extLst>
          </p:cNvPr>
          <p:cNvSpPr txBox="1"/>
          <p:nvPr/>
        </p:nvSpPr>
        <p:spPr>
          <a:xfrm>
            <a:off x="7759448" y="2407218"/>
            <a:ext cx="648805" cy="461665"/>
          </a:xfrm>
          <a:prstGeom prst="rect">
            <a:avLst/>
          </a:prstGeom>
          <a:noFill/>
        </p:spPr>
        <p:txBody>
          <a:bodyPr wrap="square" rtlCol="0">
            <a:spAutoFit/>
          </a:bodyPr>
          <a:lstStyle/>
          <a:p>
            <a:r>
              <a:rPr lang="en-US" sz="2400" dirty="0">
                <a:solidFill>
                  <a:srgbClr val="E92D82"/>
                </a:solidFill>
                <a:latin typeface="Comic Sans MS" panose="030F0702030302020204" pitchFamily="66" charset="0"/>
              </a:rPr>
              <a:t>E</a:t>
            </a:r>
          </a:p>
        </p:txBody>
      </p:sp>
      <p:sp>
        <p:nvSpPr>
          <p:cNvPr id="22" name="TextBox 21">
            <a:extLst>
              <a:ext uri="{FF2B5EF4-FFF2-40B4-BE49-F238E27FC236}">
                <a16:creationId xmlns:a16="http://schemas.microsoft.com/office/drawing/2014/main" id="{DA20ADF6-29F7-43B2-A387-C7AEA4A014DE}"/>
              </a:ext>
            </a:extLst>
          </p:cNvPr>
          <p:cNvSpPr txBox="1"/>
          <p:nvPr/>
        </p:nvSpPr>
        <p:spPr>
          <a:xfrm>
            <a:off x="8248632" y="4640471"/>
            <a:ext cx="648805" cy="461665"/>
          </a:xfrm>
          <a:prstGeom prst="rect">
            <a:avLst/>
          </a:prstGeom>
          <a:noFill/>
        </p:spPr>
        <p:txBody>
          <a:bodyPr wrap="square" rtlCol="0">
            <a:spAutoFit/>
          </a:bodyPr>
          <a:lstStyle/>
          <a:p>
            <a:r>
              <a:rPr lang="en-US" sz="2400" dirty="0">
                <a:solidFill>
                  <a:srgbClr val="E92D82"/>
                </a:solidFill>
                <a:latin typeface="Comic Sans MS" panose="030F0702030302020204" pitchFamily="66" charset="0"/>
              </a:rPr>
              <a:t>Y</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442" t="18580" r="77122" b="55686"/>
          <a:stretch/>
        </p:blipFill>
        <p:spPr>
          <a:xfrm>
            <a:off x="5870143" y="3998454"/>
            <a:ext cx="2161580" cy="1946226"/>
          </a:xfrm>
          <a:prstGeom prst="rect">
            <a:avLst/>
          </a:prstGeom>
        </p:spPr>
      </p:pic>
      <p:pic>
        <p:nvPicPr>
          <p:cNvPr id="23" name="Picture 22"/>
          <p:cNvPicPr>
            <a:picLocks noChangeAspect="1"/>
          </p:cNvPicPr>
          <p:nvPr/>
        </p:nvPicPr>
        <p:blipFill rotWithShape="1">
          <a:blip r:embed="rId3" cstate="print">
            <a:extLst>
              <a:ext uri="{28A0092B-C50C-407E-A947-70E740481C1C}">
                <a14:useLocalDpi xmlns:a14="http://schemas.microsoft.com/office/drawing/2010/main" val="0"/>
              </a:ext>
            </a:extLst>
          </a:blip>
          <a:srcRect l="23579" t="18580" r="61425" b="56665"/>
          <a:stretch/>
        </p:blipFill>
        <p:spPr>
          <a:xfrm>
            <a:off x="6031989" y="1701946"/>
            <a:ext cx="1512168" cy="1872208"/>
          </a:xfrm>
          <a:prstGeom prst="rect">
            <a:avLst/>
          </a:prstGeom>
        </p:spPr>
      </p:pic>
      <p:pic>
        <p:nvPicPr>
          <p:cNvPr id="24" name="Picture 23"/>
          <p:cNvPicPr>
            <a:picLocks noChangeAspect="1"/>
          </p:cNvPicPr>
          <p:nvPr/>
        </p:nvPicPr>
        <p:blipFill rotWithShape="1">
          <a:blip r:embed="rId3" cstate="print">
            <a:extLst>
              <a:ext uri="{28A0092B-C50C-407E-A947-70E740481C1C}">
                <a14:useLocalDpi xmlns:a14="http://schemas.microsoft.com/office/drawing/2010/main" val="0"/>
              </a:ext>
            </a:extLst>
          </a:blip>
          <a:srcRect l="42145" t="17628" r="42145" b="56665"/>
          <a:stretch/>
        </p:blipFill>
        <p:spPr>
          <a:xfrm>
            <a:off x="1386260" y="2773313"/>
            <a:ext cx="1584176" cy="1944217"/>
          </a:xfrm>
          <a:prstGeom prst="rect">
            <a:avLst/>
          </a:prstGeom>
        </p:spPr>
      </p:pic>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61425" t="20484" r="22865" b="61425"/>
          <a:stretch/>
        </p:blipFill>
        <p:spPr>
          <a:xfrm>
            <a:off x="1516550" y="4646526"/>
            <a:ext cx="1584176" cy="1368152"/>
          </a:xfrm>
          <a:prstGeom prst="rect">
            <a:avLst/>
          </a:prstGeom>
        </p:spPr>
      </p:pic>
      <p:pic>
        <p:nvPicPr>
          <p:cNvPr id="26" name="Picture 25"/>
          <p:cNvPicPr>
            <a:picLocks noChangeAspect="1"/>
          </p:cNvPicPr>
          <p:nvPr/>
        </p:nvPicPr>
        <p:blipFill rotWithShape="1">
          <a:blip r:embed="rId3" cstate="print">
            <a:extLst>
              <a:ext uri="{28A0092B-C50C-407E-A947-70E740481C1C}">
                <a14:useLocalDpi xmlns:a14="http://schemas.microsoft.com/office/drawing/2010/main" val="0"/>
              </a:ext>
            </a:extLst>
          </a:blip>
          <a:srcRect l="79992" t="16676" r="3137" b="58569"/>
          <a:stretch/>
        </p:blipFill>
        <p:spPr>
          <a:xfrm>
            <a:off x="1413257" y="829097"/>
            <a:ext cx="1701195" cy="1872208"/>
          </a:xfrm>
          <a:prstGeom prst="rect">
            <a:avLst/>
          </a:prstGeom>
        </p:spPr>
      </p:pic>
    </p:spTree>
    <p:extLst>
      <p:ext uri="{BB962C8B-B14F-4D97-AF65-F5344CB8AC3E}">
        <p14:creationId xmlns:p14="http://schemas.microsoft.com/office/powerpoint/2010/main" val="420204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1">
            <a:extLst>
              <a:ext uri="{FF2B5EF4-FFF2-40B4-BE49-F238E27FC236}">
                <a16:creationId xmlns:a16="http://schemas.microsoft.com/office/drawing/2014/main" id="{A85216C0-894E-42CD-A817-7F0DBB502A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068" y="586094"/>
            <a:ext cx="9296400" cy="5589460"/>
          </a:xfrm>
          <a:prstGeom prst="rect">
            <a:avLst/>
          </a:prstGeom>
        </p:spPr>
      </p:pic>
      <p:sp>
        <p:nvSpPr>
          <p:cNvPr id="6" name="Rectangle 5"/>
          <p:cNvSpPr/>
          <p:nvPr/>
        </p:nvSpPr>
        <p:spPr>
          <a:xfrm>
            <a:off x="1852712" y="4575513"/>
            <a:ext cx="476453"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7" name="Rectangle 6"/>
          <p:cNvSpPr/>
          <p:nvPr/>
        </p:nvSpPr>
        <p:spPr>
          <a:xfrm>
            <a:off x="3974358" y="4862958"/>
            <a:ext cx="476453"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8" name="Rectangle 7"/>
          <p:cNvSpPr/>
          <p:nvPr/>
        </p:nvSpPr>
        <p:spPr>
          <a:xfrm>
            <a:off x="1614485" y="5607828"/>
            <a:ext cx="476453"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9" name="Rectangle 8"/>
          <p:cNvSpPr/>
          <p:nvPr/>
        </p:nvSpPr>
        <p:spPr>
          <a:xfrm>
            <a:off x="4008333" y="5516580"/>
            <a:ext cx="476453"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0" name="Rectangle 9"/>
          <p:cNvSpPr/>
          <p:nvPr/>
        </p:nvSpPr>
        <p:spPr>
          <a:xfrm>
            <a:off x="6077531" y="5510188"/>
            <a:ext cx="476453"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1" name="Rectangle 10"/>
          <p:cNvSpPr/>
          <p:nvPr/>
        </p:nvSpPr>
        <p:spPr>
          <a:xfrm>
            <a:off x="8267455" y="5688915"/>
            <a:ext cx="476453"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2" name="Rectangle 11"/>
          <p:cNvSpPr/>
          <p:nvPr/>
        </p:nvSpPr>
        <p:spPr>
          <a:xfrm>
            <a:off x="1072041" y="4046858"/>
            <a:ext cx="476453" cy="27081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3" name="Rectangle 12"/>
          <p:cNvSpPr/>
          <p:nvPr/>
        </p:nvSpPr>
        <p:spPr>
          <a:xfrm>
            <a:off x="5475077" y="4544110"/>
            <a:ext cx="547209"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4" name="Rectangle 13"/>
          <p:cNvSpPr/>
          <p:nvPr/>
        </p:nvSpPr>
        <p:spPr>
          <a:xfrm>
            <a:off x="8541691" y="4226475"/>
            <a:ext cx="733649"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5" name="Rectangle 14"/>
          <p:cNvSpPr/>
          <p:nvPr/>
        </p:nvSpPr>
        <p:spPr>
          <a:xfrm>
            <a:off x="4314385" y="3781425"/>
            <a:ext cx="873497" cy="249340"/>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6" name="Rectangle 15"/>
          <p:cNvSpPr/>
          <p:nvPr/>
        </p:nvSpPr>
        <p:spPr>
          <a:xfrm>
            <a:off x="8870407" y="3905500"/>
            <a:ext cx="476453" cy="224097"/>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7" name="Rectangle 16"/>
          <p:cNvSpPr/>
          <p:nvPr/>
        </p:nvSpPr>
        <p:spPr>
          <a:xfrm>
            <a:off x="1138032" y="3380824"/>
            <a:ext cx="476453" cy="328749"/>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8" name="Rectangle 17"/>
          <p:cNvSpPr/>
          <p:nvPr/>
        </p:nvSpPr>
        <p:spPr>
          <a:xfrm>
            <a:off x="8601255" y="3670097"/>
            <a:ext cx="476453" cy="19840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9" name="Rectangle 18"/>
          <p:cNvSpPr/>
          <p:nvPr/>
        </p:nvSpPr>
        <p:spPr>
          <a:xfrm>
            <a:off x="1772228" y="3260407"/>
            <a:ext cx="476453" cy="2408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20" name="Rectangle 19"/>
          <p:cNvSpPr/>
          <p:nvPr/>
        </p:nvSpPr>
        <p:spPr>
          <a:xfrm>
            <a:off x="8193836" y="3328378"/>
            <a:ext cx="476453" cy="2408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21" name="Rectangle 20"/>
          <p:cNvSpPr/>
          <p:nvPr/>
        </p:nvSpPr>
        <p:spPr>
          <a:xfrm>
            <a:off x="8102848" y="3032580"/>
            <a:ext cx="805668" cy="242622"/>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22" name="Rectangle 21"/>
          <p:cNvSpPr/>
          <p:nvPr/>
        </p:nvSpPr>
        <p:spPr>
          <a:xfrm>
            <a:off x="5978717" y="3063189"/>
            <a:ext cx="476453"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23" name="Rectangle 22"/>
          <p:cNvSpPr/>
          <p:nvPr/>
        </p:nvSpPr>
        <p:spPr>
          <a:xfrm>
            <a:off x="8601255" y="1732934"/>
            <a:ext cx="442662"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24" name="Rectangle 23"/>
          <p:cNvSpPr/>
          <p:nvPr/>
        </p:nvSpPr>
        <p:spPr>
          <a:xfrm>
            <a:off x="9182164" y="2091183"/>
            <a:ext cx="476453"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25" name="Rectangle 24"/>
          <p:cNvSpPr/>
          <p:nvPr/>
        </p:nvSpPr>
        <p:spPr>
          <a:xfrm>
            <a:off x="4147741" y="2104163"/>
            <a:ext cx="873497" cy="18720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26" name="Rectangle 25"/>
          <p:cNvSpPr/>
          <p:nvPr/>
        </p:nvSpPr>
        <p:spPr>
          <a:xfrm>
            <a:off x="1088270" y="2413479"/>
            <a:ext cx="476453"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27" name="Rectangle 26"/>
          <p:cNvSpPr/>
          <p:nvPr/>
        </p:nvSpPr>
        <p:spPr>
          <a:xfrm>
            <a:off x="1878291" y="2258683"/>
            <a:ext cx="476453" cy="25645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28" name="Rectangle 27"/>
          <p:cNvSpPr/>
          <p:nvPr/>
        </p:nvSpPr>
        <p:spPr>
          <a:xfrm>
            <a:off x="1720145" y="2676780"/>
            <a:ext cx="634599" cy="199678"/>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29" name="Rectangle 28"/>
          <p:cNvSpPr/>
          <p:nvPr/>
        </p:nvSpPr>
        <p:spPr>
          <a:xfrm>
            <a:off x="2021966" y="2943095"/>
            <a:ext cx="476453" cy="169608"/>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30" name="Rectangle 29"/>
          <p:cNvSpPr/>
          <p:nvPr/>
        </p:nvSpPr>
        <p:spPr>
          <a:xfrm>
            <a:off x="4569732" y="2803544"/>
            <a:ext cx="618150" cy="217796"/>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31" name="Rectangle 30"/>
          <p:cNvSpPr/>
          <p:nvPr/>
        </p:nvSpPr>
        <p:spPr>
          <a:xfrm>
            <a:off x="4036454" y="2388419"/>
            <a:ext cx="476453" cy="126986"/>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32" name="Rectangle 31"/>
          <p:cNvSpPr/>
          <p:nvPr/>
        </p:nvSpPr>
        <p:spPr>
          <a:xfrm>
            <a:off x="3917340" y="3087270"/>
            <a:ext cx="476453" cy="196893"/>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33" name="Rectangle 32"/>
          <p:cNvSpPr/>
          <p:nvPr/>
        </p:nvSpPr>
        <p:spPr>
          <a:xfrm>
            <a:off x="926642" y="2045849"/>
            <a:ext cx="767252" cy="254022"/>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34" name="Rectangle 33"/>
          <p:cNvSpPr/>
          <p:nvPr/>
        </p:nvSpPr>
        <p:spPr>
          <a:xfrm>
            <a:off x="3857785" y="2671134"/>
            <a:ext cx="476453" cy="199678"/>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35" name="Rectangle 34"/>
          <p:cNvSpPr/>
          <p:nvPr/>
        </p:nvSpPr>
        <p:spPr>
          <a:xfrm>
            <a:off x="4569732" y="2482782"/>
            <a:ext cx="598248" cy="224682"/>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Tree>
    <p:extLst>
      <p:ext uri="{BB962C8B-B14F-4D97-AF65-F5344CB8AC3E}">
        <p14:creationId xmlns:p14="http://schemas.microsoft.com/office/powerpoint/2010/main" val="394182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13"/>
                                        </p:tgtEl>
                                      </p:cBhvr>
                                    </p:animEffect>
                                    <p:set>
                                      <p:cBhvr>
                                        <p:cTn id="42" dur="1" fill="hold">
                                          <p:stCondLst>
                                            <p:cond delay="499"/>
                                          </p:stCondLst>
                                        </p:cTn>
                                        <p:tgtEl>
                                          <p:spTgt spid="1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14"/>
                                        </p:tgtEl>
                                      </p:cBhvr>
                                    </p:animEffect>
                                    <p:set>
                                      <p:cBhvr>
                                        <p:cTn id="47" dur="1" fill="hold">
                                          <p:stCondLst>
                                            <p:cond delay="499"/>
                                          </p:stCondLst>
                                        </p:cTn>
                                        <p:tgtEl>
                                          <p:spTgt spid="14"/>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16"/>
                                        </p:tgtEl>
                                      </p:cBhvr>
                                    </p:animEffect>
                                    <p:set>
                                      <p:cBhvr>
                                        <p:cTn id="57" dur="1" fill="hold">
                                          <p:stCondLst>
                                            <p:cond delay="499"/>
                                          </p:stCondLst>
                                        </p:cTn>
                                        <p:tgtEl>
                                          <p:spTgt spid="16"/>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17"/>
                                        </p:tgtEl>
                                      </p:cBhvr>
                                    </p:animEffect>
                                    <p:set>
                                      <p:cBhvr>
                                        <p:cTn id="62" dur="1" fill="hold">
                                          <p:stCondLst>
                                            <p:cond delay="499"/>
                                          </p:stCondLst>
                                        </p:cTn>
                                        <p:tgtEl>
                                          <p:spTgt spid="1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18"/>
                                        </p:tgtEl>
                                      </p:cBhvr>
                                    </p:animEffect>
                                    <p:set>
                                      <p:cBhvr>
                                        <p:cTn id="67" dur="1" fill="hold">
                                          <p:stCondLst>
                                            <p:cond delay="499"/>
                                          </p:stCondLst>
                                        </p:cTn>
                                        <p:tgtEl>
                                          <p:spTgt spid="18"/>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0" nodeType="clickEffect">
                                  <p:stCondLst>
                                    <p:cond delay="0"/>
                                  </p:stCondLst>
                                  <p:childTnLst>
                                    <p:animEffect transition="out" filter="fade">
                                      <p:cBhvr>
                                        <p:cTn id="71" dur="500"/>
                                        <p:tgtEl>
                                          <p:spTgt spid="19"/>
                                        </p:tgtEl>
                                      </p:cBhvr>
                                    </p:animEffect>
                                    <p:set>
                                      <p:cBhvr>
                                        <p:cTn id="72" dur="1" fill="hold">
                                          <p:stCondLst>
                                            <p:cond delay="499"/>
                                          </p:stCondLst>
                                        </p:cTn>
                                        <p:tgtEl>
                                          <p:spTgt spid="19"/>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grpId="0" nodeType="clickEffect">
                                  <p:stCondLst>
                                    <p:cond delay="0"/>
                                  </p:stCondLst>
                                  <p:childTnLst>
                                    <p:animEffect transition="out" filter="fade">
                                      <p:cBhvr>
                                        <p:cTn id="76" dur="500"/>
                                        <p:tgtEl>
                                          <p:spTgt spid="20"/>
                                        </p:tgtEl>
                                      </p:cBhvr>
                                    </p:animEffect>
                                    <p:set>
                                      <p:cBhvr>
                                        <p:cTn id="77" dur="1" fill="hold">
                                          <p:stCondLst>
                                            <p:cond delay="499"/>
                                          </p:stCondLst>
                                        </p:cTn>
                                        <p:tgtEl>
                                          <p:spTgt spid="20"/>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grpId="0" nodeType="clickEffect">
                                  <p:stCondLst>
                                    <p:cond delay="0"/>
                                  </p:stCondLst>
                                  <p:childTnLst>
                                    <p:animEffect transition="out" filter="fade">
                                      <p:cBhvr>
                                        <p:cTn id="81" dur="500"/>
                                        <p:tgtEl>
                                          <p:spTgt spid="21"/>
                                        </p:tgtEl>
                                      </p:cBhvr>
                                    </p:animEffect>
                                    <p:set>
                                      <p:cBhvr>
                                        <p:cTn id="82" dur="1" fill="hold">
                                          <p:stCondLst>
                                            <p:cond delay="499"/>
                                          </p:stCondLst>
                                        </p:cTn>
                                        <p:tgtEl>
                                          <p:spTgt spid="21"/>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grpId="0" nodeType="clickEffect">
                                  <p:stCondLst>
                                    <p:cond delay="0"/>
                                  </p:stCondLst>
                                  <p:childTnLst>
                                    <p:animEffect transition="out" filter="fade">
                                      <p:cBhvr>
                                        <p:cTn id="86" dur="500"/>
                                        <p:tgtEl>
                                          <p:spTgt spid="22"/>
                                        </p:tgtEl>
                                      </p:cBhvr>
                                    </p:animEffect>
                                    <p:set>
                                      <p:cBhvr>
                                        <p:cTn id="87" dur="1" fill="hold">
                                          <p:stCondLst>
                                            <p:cond delay="499"/>
                                          </p:stCondLst>
                                        </p:cTn>
                                        <p:tgtEl>
                                          <p:spTgt spid="22"/>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23"/>
                                        </p:tgtEl>
                                      </p:cBhvr>
                                    </p:animEffect>
                                    <p:set>
                                      <p:cBhvr>
                                        <p:cTn id="92" dur="1" fill="hold">
                                          <p:stCondLst>
                                            <p:cond delay="499"/>
                                          </p:stCondLst>
                                        </p:cTn>
                                        <p:tgtEl>
                                          <p:spTgt spid="23"/>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grpId="0" nodeType="clickEffect">
                                  <p:stCondLst>
                                    <p:cond delay="0"/>
                                  </p:stCondLst>
                                  <p:childTnLst>
                                    <p:animEffect transition="out" filter="fade">
                                      <p:cBhvr>
                                        <p:cTn id="96" dur="500"/>
                                        <p:tgtEl>
                                          <p:spTgt spid="24"/>
                                        </p:tgtEl>
                                      </p:cBhvr>
                                    </p:animEffect>
                                    <p:set>
                                      <p:cBhvr>
                                        <p:cTn id="97" dur="1" fill="hold">
                                          <p:stCondLst>
                                            <p:cond delay="499"/>
                                          </p:stCondLst>
                                        </p:cTn>
                                        <p:tgtEl>
                                          <p:spTgt spid="24"/>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grpId="0" nodeType="clickEffect">
                                  <p:stCondLst>
                                    <p:cond delay="0"/>
                                  </p:stCondLst>
                                  <p:childTnLst>
                                    <p:animEffect transition="out" filter="fade">
                                      <p:cBhvr>
                                        <p:cTn id="101" dur="500"/>
                                        <p:tgtEl>
                                          <p:spTgt spid="25"/>
                                        </p:tgtEl>
                                      </p:cBhvr>
                                    </p:animEffect>
                                    <p:set>
                                      <p:cBhvr>
                                        <p:cTn id="102" dur="1" fill="hold">
                                          <p:stCondLst>
                                            <p:cond delay="499"/>
                                          </p:stCondLst>
                                        </p:cTn>
                                        <p:tgtEl>
                                          <p:spTgt spid="25"/>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grpId="0" nodeType="clickEffect">
                                  <p:stCondLst>
                                    <p:cond delay="0"/>
                                  </p:stCondLst>
                                  <p:childTnLst>
                                    <p:animEffect transition="out" filter="fade">
                                      <p:cBhvr>
                                        <p:cTn id="106" dur="500"/>
                                        <p:tgtEl>
                                          <p:spTgt spid="26"/>
                                        </p:tgtEl>
                                      </p:cBhvr>
                                    </p:animEffect>
                                    <p:set>
                                      <p:cBhvr>
                                        <p:cTn id="107" dur="1" fill="hold">
                                          <p:stCondLst>
                                            <p:cond delay="499"/>
                                          </p:stCondLst>
                                        </p:cTn>
                                        <p:tgtEl>
                                          <p:spTgt spid="26"/>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grpId="0" nodeType="clickEffect">
                                  <p:stCondLst>
                                    <p:cond delay="0"/>
                                  </p:stCondLst>
                                  <p:childTnLst>
                                    <p:animEffect transition="out" filter="fade">
                                      <p:cBhvr>
                                        <p:cTn id="111" dur="500"/>
                                        <p:tgtEl>
                                          <p:spTgt spid="27"/>
                                        </p:tgtEl>
                                      </p:cBhvr>
                                    </p:animEffect>
                                    <p:set>
                                      <p:cBhvr>
                                        <p:cTn id="112" dur="1" fill="hold">
                                          <p:stCondLst>
                                            <p:cond delay="499"/>
                                          </p:stCondLst>
                                        </p:cTn>
                                        <p:tgtEl>
                                          <p:spTgt spid="27"/>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xit" presetSubtype="0" fill="hold" grpId="0" nodeType="clickEffect">
                                  <p:stCondLst>
                                    <p:cond delay="0"/>
                                  </p:stCondLst>
                                  <p:childTnLst>
                                    <p:animEffect transition="out" filter="fade">
                                      <p:cBhvr>
                                        <p:cTn id="116" dur="500"/>
                                        <p:tgtEl>
                                          <p:spTgt spid="28"/>
                                        </p:tgtEl>
                                      </p:cBhvr>
                                    </p:animEffect>
                                    <p:set>
                                      <p:cBhvr>
                                        <p:cTn id="117" dur="1" fill="hold">
                                          <p:stCondLst>
                                            <p:cond delay="499"/>
                                          </p:stCondLst>
                                        </p:cTn>
                                        <p:tgtEl>
                                          <p:spTgt spid="28"/>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10" presetClass="exit" presetSubtype="0" fill="hold" grpId="0" nodeType="clickEffect">
                                  <p:stCondLst>
                                    <p:cond delay="0"/>
                                  </p:stCondLst>
                                  <p:childTnLst>
                                    <p:animEffect transition="out" filter="fade">
                                      <p:cBhvr>
                                        <p:cTn id="121" dur="500"/>
                                        <p:tgtEl>
                                          <p:spTgt spid="29"/>
                                        </p:tgtEl>
                                      </p:cBhvr>
                                    </p:animEffect>
                                    <p:set>
                                      <p:cBhvr>
                                        <p:cTn id="122" dur="1" fill="hold">
                                          <p:stCondLst>
                                            <p:cond delay="499"/>
                                          </p:stCondLst>
                                        </p:cTn>
                                        <p:tgtEl>
                                          <p:spTgt spid="29"/>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30"/>
                                        </p:tgtEl>
                                      </p:cBhvr>
                                    </p:animEffect>
                                    <p:set>
                                      <p:cBhvr>
                                        <p:cTn id="127" dur="1" fill="hold">
                                          <p:stCondLst>
                                            <p:cond delay="499"/>
                                          </p:stCondLst>
                                        </p:cTn>
                                        <p:tgtEl>
                                          <p:spTgt spid="30"/>
                                        </p:tgtEl>
                                        <p:attrNameLst>
                                          <p:attrName>style.visibility</p:attrName>
                                        </p:attrNameLst>
                                      </p:cBhvr>
                                      <p:to>
                                        <p:strVal val="hidden"/>
                                      </p:to>
                                    </p:set>
                                  </p:childTnLst>
                                </p:cTn>
                              </p:par>
                            </p:childTnLst>
                          </p:cTn>
                        </p:par>
                      </p:childTnLst>
                    </p:cTn>
                  </p:par>
                  <p:par>
                    <p:cTn id="128" fill="hold">
                      <p:stCondLst>
                        <p:cond delay="indefinite"/>
                      </p:stCondLst>
                      <p:childTnLst>
                        <p:par>
                          <p:cTn id="129" fill="hold">
                            <p:stCondLst>
                              <p:cond delay="0"/>
                            </p:stCondLst>
                            <p:childTnLst>
                              <p:par>
                                <p:cTn id="130" presetID="10" presetClass="exit" presetSubtype="0" fill="hold" grpId="0" nodeType="clickEffect">
                                  <p:stCondLst>
                                    <p:cond delay="0"/>
                                  </p:stCondLst>
                                  <p:childTnLst>
                                    <p:animEffect transition="out" filter="fade">
                                      <p:cBhvr>
                                        <p:cTn id="131" dur="500"/>
                                        <p:tgtEl>
                                          <p:spTgt spid="31"/>
                                        </p:tgtEl>
                                      </p:cBhvr>
                                    </p:animEffect>
                                    <p:set>
                                      <p:cBhvr>
                                        <p:cTn id="132" dur="1" fill="hold">
                                          <p:stCondLst>
                                            <p:cond delay="499"/>
                                          </p:stCondLst>
                                        </p:cTn>
                                        <p:tgtEl>
                                          <p:spTgt spid="31"/>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10" presetClass="exit" presetSubtype="0" fill="hold" grpId="0" nodeType="clickEffect">
                                  <p:stCondLst>
                                    <p:cond delay="0"/>
                                  </p:stCondLst>
                                  <p:childTnLst>
                                    <p:animEffect transition="out" filter="fade">
                                      <p:cBhvr>
                                        <p:cTn id="136" dur="500"/>
                                        <p:tgtEl>
                                          <p:spTgt spid="32"/>
                                        </p:tgtEl>
                                      </p:cBhvr>
                                    </p:animEffect>
                                    <p:set>
                                      <p:cBhvr>
                                        <p:cTn id="137" dur="1" fill="hold">
                                          <p:stCondLst>
                                            <p:cond delay="499"/>
                                          </p:stCondLst>
                                        </p:cTn>
                                        <p:tgtEl>
                                          <p:spTgt spid="32"/>
                                        </p:tgtEl>
                                        <p:attrNameLst>
                                          <p:attrName>style.visibility</p:attrName>
                                        </p:attrNameLst>
                                      </p:cBhvr>
                                      <p:to>
                                        <p:strVal val="hidden"/>
                                      </p:to>
                                    </p:set>
                                  </p:childTnLst>
                                </p:cTn>
                              </p:par>
                            </p:childTnLst>
                          </p:cTn>
                        </p:par>
                      </p:childTnLst>
                    </p:cTn>
                  </p:par>
                  <p:par>
                    <p:cTn id="138" fill="hold">
                      <p:stCondLst>
                        <p:cond delay="indefinite"/>
                      </p:stCondLst>
                      <p:childTnLst>
                        <p:par>
                          <p:cTn id="139" fill="hold">
                            <p:stCondLst>
                              <p:cond delay="0"/>
                            </p:stCondLst>
                            <p:childTnLst>
                              <p:par>
                                <p:cTn id="140" presetID="10" presetClass="exit" presetSubtype="0" fill="hold" grpId="0" nodeType="clickEffect">
                                  <p:stCondLst>
                                    <p:cond delay="0"/>
                                  </p:stCondLst>
                                  <p:childTnLst>
                                    <p:animEffect transition="out" filter="fade">
                                      <p:cBhvr>
                                        <p:cTn id="141" dur="500"/>
                                        <p:tgtEl>
                                          <p:spTgt spid="33"/>
                                        </p:tgtEl>
                                      </p:cBhvr>
                                    </p:animEffect>
                                    <p:set>
                                      <p:cBhvr>
                                        <p:cTn id="142" dur="1" fill="hold">
                                          <p:stCondLst>
                                            <p:cond delay="499"/>
                                          </p:stCondLst>
                                        </p:cTn>
                                        <p:tgtEl>
                                          <p:spTgt spid="33"/>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10" presetClass="exit" presetSubtype="0" fill="hold" grpId="0" nodeType="clickEffect">
                                  <p:stCondLst>
                                    <p:cond delay="0"/>
                                  </p:stCondLst>
                                  <p:childTnLst>
                                    <p:animEffect transition="out" filter="fade">
                                      <p:cBhvr>
                                        <p:cTn id="146" dur="500"/>
                                        <p:tgtEl>
                                          <p:spTgt spid="34"/>
                                        </p:tgtEl>
                                      </p:cBhvr>
                                    </p:animEffect>
                                    <p:set>
                                      <p:cBhvr>
                                        <p:cTn id="147" dur="1" fill="hold">
                                          <p:stCondLst>
                                            <p:cond delay="499"/>
                                          </p:stCondLst>
                                        </p:cTn>
                                        <p:tgtEl>
                                          <p:spTgt spid="34"/>
                                        </p:tgtEl>
                                        <p:attrNameLst>
                                          <p:attrName>style.visibility</p:attrName>
                                        </p:attrNameLst>
                                      </p:cBhvr>
                                      <p:to>
                                        <p:strVal val="hidden"/>
                                      </p:to>
                                    </p:set>
                                  </p:childTnLst>
                                </p:cTn>
                              </p:par>
                            </p:childTnLst>
                          </p:cTn>
                        </p:par>
                      </p:childTnLst>
                    </p:cTn>
                  </p:par>
                  <p:par>
                    <p:cTn id="148" fill="hold">
                      <p:stCondLst>
                        <p:cond delay="indefinite"/>
                      </p:stCondLst>
                      <p:childTnLst>
                        <p:par>
                          <p:cTn id="149" fill="hold">
                            <p:stCondLst>
                              <p:cond delay="0"/>
                            </p:stCondLst>
                            <p:childTnLst>
                              <p:par>
                                <p:cTn id="150" presetID="10" presetClass="exit" presetSubtype="0" fill="hold" grpId="0" nodeType="clickEffect">
                                  <p:stCondLst>
                                    <p:cond delay="0"/>
                                  </p:stCondLst>
                                  <p:childTnLst>
                                    <p:animEffect transition="out" filter="fade">
                                      <p:cBhvr>
                                        <p:cTn id="151" dur="500"/>
                                        <p:tgtEl>
                                          <p:spTgt spid="35"/>
                                        </p:tgtEl>
                                      </p:cBhvr>
                                    </p:animEffect>
                                    <p:set>
                                      <p:cBhvr>
                                        <p:cTn id="152"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iraffe head close up"/>
          <p:cNvPicPr>
            <a:picLocks noChangeAspect="1" noChangeArrowheads="1"/>
          </p:cNvPicPr>
          <p:nvPr/>
        </p:nvPicPr>
        <p:blipFill>
          <a:blip r:embed="rId2">
            <a:extLst>
              <a:ext uri="{28A0092B-C50C-407E-A947-70E740481C1C}">
                <a14:useLocalDpi xmlns:a14="http://schemas.microsoft.com/office/drawing/2010/main" val="0"/>
              </a:ext>
            </a:extLst>
          </a:blip>
          <a:srcRect t="27785" b="27785"/>
          <a:stretch>
            <a:fillRect/>
          </a:stretch>
        </p:blipFill>
        <p:spPr bwMode="auto">
          <a:xfrm>
            <a:off x="6095915" y="3133353"/>
            <a:ext cx="3227599" cy="21602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Line 5"/>
          <p:cNvSpPr>
            <a:spLocks noChangeShapeType="1"/>
          </p:cNvSpPr>
          <p:nvPr/>
        </p:nvSpPr>
        <p:spPr bwMode="auto">
          <a:xfrm>
            <a:off x="3258468" y="4208847"/>
            <a:ext cx="2744787"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6" name="Picture 3" descr="giraffe head close up"/>
          <p:cNvPicPr>
            <a:picLocks noChangeAspect="1" noChangeArrowheads="1"/>
          </p:cNvPicPr>
          <p:nvPr/>
        </p:nvPicPr>
        <p:blipFill>
          <a:blip r:embed="rId2">
            <a:extLst>
              <a:ext uri="{28A0092B-C50C-407E-A947-70E740481C1C}">
                <a14:useLocalDpi xmlns:a14="http://schemas.microsoft.com/office/drawing/2010/main" val="0"/>
              </a:ext>
            </a:extLst>
          </a:blip>
          <a:srcRect l="64169" t="21790" r="4976" b="52559"/>
          <a:stretch>
            <a:fillRect/>
          </a:stretch>
        </p:blipFill>
        <p:spPr bwMode="auto">
          <a:xfrm>
            <a:off x="957238" y="2629297"/>
            <a:ext cx="2301230" cy="28811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2538388" y="757089"/>
            <a:ext cx="4932040" cy="1569660"/>
          </a:xfrm>
          <a:prstGeom prst="rect">
            <a:avLst/>
          </a:prstGeom>
        </p:spPr>
        <p:txBody>
          <a:bodyPr wrap="square">
            <a:spAutoFit/>
          </a:bodyPr>
          <a:lstStyle/>
          <a:p>
            <a:pPr algn="ctr"/>
            <a:r>
              <a:rPr lang="en-GB" sz="3200" dirty="0">
                <a:solidFill>
                  <a:srgbClr val="008988"/>
                </a:solidFill>
                <a:latin typeface="Comic Sans MS" panose="030F0702030302020204" pitchFamily="66" charset="0"/>
              </a:rPr>
              <a:t>Can you tell what animal is shown just by looking at the close up?</a:t>
            </a:r>
          </a:p>
        </p:txBody>
      </p:sp>
    </p:spTree>
    <p:extLst>
      <p:ext uri="{BB962C8B-B14F-4D97-AF65-F5344CB8AC3E}">
        <p14:creationId xmlns:p14="http://schemas.microsoft.com/office/powerpoint/2010/main" val="298073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BF1A8212-486F-4B20-AAA7-FED3E44511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445" y="397049"/>
            <a:ext cx="5364508" cy="5364508"/>
          </a:xfrm>
          <a:prstGeom prst="rect">
            <a:avLst/>
          </a:prstGeom>
        </p:spPr>
      </p:pic>
      <p:sp>
        <p:nvSpPr>
          <p:cNvPr id="3" name="Rectangle 2"/>
          <p:cNvSpPr/>
          <p:nvPr/>
        </p:nvSpPr>
        <p:spPr>
          <a:xfrm>
            <a:off x="2733174" y="1909217"/>
            <a:ext cx="397044" cy="238226"/>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4" name="Rectangle 3"/>
          <p:cNvSpPr/>
          <p:nvPr/>
        </p:nvSpPr>
        <p:spPr>
          <a:xfrm>
            <a:off x="6796498" y="1750399"/>
            <a:ext cx="531422"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5" name="Rectangle 4"/>
          <p:cNvSpPr/>
          <p:nvPr/>
        </p:nvSpPr>
        <p:spPr>
          <a:xfrm>
            <a:off x="7608814" y="3205361"/>
            <a:ext cx="476453" cy="306319"/>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6" name="Rectangle 5"/>
          <p:cNvSpPr/>
          <p:nvPr/>
        </p:nvSpPr>
        <p:spPr>
          <a:xfrm>
            <a:off x="4122564" y="4933553"/>
            <a:ext cx="397044" cy="238226"/>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7" name="Rectangle 6">
            <a:extLst>
              <a:ext uri="{FF2B5EF4-FFF2-40B4-BE49-F238E27FC236}">
                <a16:creationId xmlns:a16="http://schemas.microsoft.com/office/drawing/2014/main" id="{AA5A973D-C7C0-4605-AC86-5D9E692A6FA4}"/>
              </a:ext>
            </a:extLst>
          </p:cNvPr>
          <p:cNvSpPr/>
          <p:nvPr/>
        </p:nvSpPr>
        <p:spPr>
          <a:xfrm>
            <a:off x="1638287" y="5974050"/>
            <a:ext cx="7416824" cy="584775"/>
          </a:xfrm>
          <a:prstGeom prst="rect">
            <a:avLst/>
          </a:prstGeom>
        </p:spPr>
        <p:txBody>
          <a:bodyPr wrap="square">
            <a:spAutoFit/>
          </a:bodyPr>
          <a:lstStyle/>
          <a:p>
            <a:pPr algn="ctr"/>
            <a:r>
              <a:rPr lang="en-GB" sz="3200" dirty="0">
                <a:solidFill>
                  <a:srgbClr val="008988"/>
                </a:solidFill>
                <a:latin typeface="Comic Sans MS" panose="030F0702030302020204" pitchFamily="66" charset="0"/>
              </a:rPr>
              <a:t>The chicken has ________ feet.</a:t>
            </a:r>
          </a:p>
        </p:txBody>
      </p:sp>
    </p:spTree>
    <p:extLst>
      <p:ext uri="{BB962C8B-B14F-4D97-AF65-F5344CB8AC3E}">
        <p14:creationId xmlns:p14="http://schemas.microsoft.com/office/powerpoint/2010/main" val="2934524946"/>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F3C206-2D14-403E-A437-A5AF7CBD8B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8065" y="439196"/>
            <a:ext cx="5358453" cy="5358453"/>
          </a:xfrm>
          <a:prstGeom prst="rect">
            <a:avLst/>
          </a:prstGeom>
        </p:spPr>
      </p:pic>
      <p:sp>
        <p:nvSpPr>
          <p:cNvPr id="3" name="Rectangle 2"/>
          <p:cNvSpPr/>
          <p:nvPr/>
        </p:nvSpPr>
        <p:spPr>
          <a:xfrm>
            <a:off x="4421495" y="843299"/>
            <a:ext cx="528161" cy="238226"/>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5" name="Rectangle 4"/>
          <p:cNvSpPr/>
          <p:nvPr/>
        </p:nvSpPr>
        <p:spPr>
          <a:xfrm>
            <a:off x="2691728" y="969511"/>
            <a:ext cx="397044" cy="224027"/>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6" name="Rectangle 5"/>
          <p:cNvSpPr/>
          <p:nvPr/>
        </p:nvSpPr>
        <p:spPr>
          <a:xfrm>
            <a:off x="7491524" y="4376992"/>
            <a:ext cx="555862" cy="238226"/>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7" name="Rectangle 6"/>
          <p:cNvSpPr/>
          <p:nvPr/>
        </p:nvSpPr>
        <p:spPr>
          <a:xfrm>
            <a:off x="7374087" y="1549177"/>
            <a:ext cx="467921" cy="266614"/>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8" name="Rectangle 7"/>
          <p:cNvSpPr/>
          <p:nvPr/>
        </p:nvSpPr>
        <p:spPr>
          <a:xfrm>
            <a:off x="2914840" y="4254365"/>
            <a:ext cx="476453"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9" name="Rectangle 8">
            <a:extLst>
              <a:ext uri="{FF2B5EF4-FFF2-40B4-BE49-F238E27FC236}">
                <a16:creationId xmlns:a16="http://schemas.microsoft.com/office/drawing/2014/main" id="{690075F1-4DF4-4B3F-BB01-3F553D34067A}"/>
              </a:ext>
            </a:extLst>
          </p:cNvPr>
          <p:cNvSpPr/>
          <p:nvPr/>
        </p:nvSpPr>
        <p:spPr>
          <a:xfrm>
            <a:off x="1638287" y="5974050"/>
            <a:ext cx="7416824" cy="584775"/>
          </a:xfrm>
          <a:prstGeom prst="rect">
            <a:avLst/>
          </a:prstGeom>
        </p:spPr>
        <p:txBody>
          <a:bodyPr wrap="square">
            <a:spAutoFit/>
          </a:bodyPr>
          <a:lstStyle/>
          <a:p>
            <a:pPr algn="ctr"/>
            <a:r>
              <a:rPr lang="en-GB" sz="3200" dirty="0">
                <a:solidFill>
                  <a:srgbClr val="008988"/>
                </a:solidFill>
                <a:latin typeface="Comic Sans MS" panose="030F0702030302020204" pitchFamily="66" charset="0"/>
              </a:rPr>
              <a:t>The elephant has ________ ears.</a:t>
            </a:r>
          </a:p>
        </p:txBody>
      </p:sp>
    </p:spTree>
    <p:extLst>
      <p:ext uri="{BB962C8B-B14F-4D97-AF65-F5344CB8AC3E}">
        <p14:creationId xmlns:p14="http://schemas.microsoft.com/office/powerpoint/2010/main" val="2285251657"/>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F06E7F-B90A-4060-B19D-74F646B87F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1467" y="425680"/>
            <a:ext cx="6067766" cy="5443977"/>
          </a:xfrm>
          <a:prstGeom prst="rect">
            <a:avLst/>
          </a:prstGeom>
        </p:spPr>
      </p:pic>
      <p:sp>
        <p:nvSpPr>
          <p:cNvPr id="3" name="Rectangle 2">
            <a:extLst>
              <a:ext uri="{FF2B5EF4-FFF2-40B4-BE49-F238E27FC236}">
                <a16:creationId xmlns:a16="http://schemas.microsoft.com/office/drawing/2014/main" id="{8C7165D8-B5F0-4757-A01D-C430F649023B}"/>
              </a:ext>
            </a:extLst>
          </p:cNvPr>
          <p:cNvSpPr/>
          <p:nvPr/>
        </p:nvSpPr>
        <p:spPr>
          <a:xfrm>
            <a:off x="2906442" y="1678604"/>
            <a:ext cx="522558" cy="368043"/>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5" name="Rectangle 4">
            <a:extLst>
              <a:ext uri="{FF2B5EF4-FFF2-40B4-BE49-F238E27FC236}">
                <a16:creationId xmlns:a16="http://schemas.microsoft.com/office/drawing/2014/main" id="{253F6428-7B66-4072-B6B7-C29ED47DC6F6}"/>
              </a:ext>
            </a:extLst>
          </p:cNvPr>
          <p:cNvSpPr/>
          <p:nvPr/>
        </p:nvSpPr>
        <p:spPr>
          <a:xfrm>
            <a:off x="2963610" y="2514218"/>
            <a:ext cx="648072" cy="368043"/>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6" name="Rectangle 5">
            <a:extLst>
              <a:ext uri="{FF2B5EF4-FFF2-40B4-BE49-F238E27FC236}">
                <a16:creationId xmlns:a16="http://schemas.microsoft.com/office/drawing/2014/main" id="{1366F4C6-250A-46D3-9D92-F2FA55A4EA34}"/>
              </a:ext>
            </a:extLst>
          </p:cNvPr>
          <p:cNvSpPr/>
          <p:nvPr/>
        </p:nvSpPr>
        <p:spPr>
          <a:xfrm>
            <a:off x="7555348" y="829097"/>
            <a:ext cx="576064" cy="374471"/>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7" name="Rectangle 6">
            <a:extLst>
              <a:ext uri="{FF2B5EF4-FFF2-40B4-BE49-F238E27FC236}">
                <a16:creationId xmlns:a16="http://schemas.microsoft.com/office/drawing/2014/main" id="{B9093AFD-A0FD-4097-9B1D-6CD9467E7B1E}"/>
              </a:ext>
            </a:extLst>
          </p:cNvPr>
          <p:cNvSpPr/>
          <p:nvPr/>
        </p:nvSpPr>
        <p:spPr>
          <a:xfrm>
            <a:off x="7021133" y="3014718"/>
            <a:ext cx="829092" cy="374471"/>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8" name="Rectangle 7">
            <a:extLst>
              <a:ext uri="{FF2B5EF4-FFF2-40B4-BE49-F238E27FC236}">
                <a16:creationId xmlns:a16="http://schemas.microsoft.com/office/drawing/2014/main" id="{43073E7D-9443-49A4-85A5-DF73C008B736}"/>
              </a:ext>
            </a:extLst>
          </p:cNvPr>
          <p:cNvSpPr/>
          <p:nvPr/>
        </p:nvSpPr>
        <p:spPr>
          <a:xfrm>
            <a:off x="2291230" y="3978890"/>
            <a:ext cx="615212" cy="360040"/>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9" name="Rectangle 8">
            <a:extLst>
              <a:ext uri="{FF2B5EF4-FFF2-40B4-BE49-F238E27FC236}">
                <a16:creationId xmlns:a16="http://schemas.microsoft.com/office/drawing/2014/main" id="{FB88A288-A244-4019-84A8-7D90F6A65B91}"/>
              </a:ext>
            </a:extLst>
          </p:cNvPr>
          <p:cNvSpPr/>
          <p:nvPr/>
        </p:nvSpPr>
        <p:spPr>
          <a:xfrm>
            <a:off x="3382783" y="3667614"/>
            <a:ext cx="560761" cy="360040"/>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0" name="Rectangle 9">
            <a:extLst>
              <a:ext uri="{FF2B5EF4-FFF2-40B4-BE49-F238E27FC236}">
                <a16:creationId xmlns:a16="http://schemas.microsoft.com/office/drawing/2014/main" id="{810A54B4-5BAF-4B36-A0AE-D51B266FA7F5}"/>
              </a:ext>
            </a:extLst>
          </p:cNvPr>
          <p:cNvSpPr/>
          <p:nvPr/>
        </p:nvSpPr>
        <p:spPr>
          <a:xfrm>
            <a:off x="2767571" y="5276752"/>
            <a:ext cx="615212" cy="310367"/>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1" name="Rectangle 10">
            <a:extLst>
              <a:ext uri="{FF2B5EF4-FFF2-40B4-BE49-F238E27FC236}">
                <a16:creationId xmlns:a16="http://schemas.microsoft.com/office/drawing/2014/main" id="{ACD86222-171E-422C-9F1B-DD5952D10388}"/>
              </a:ext>
            </a:extLst>
          </p:cNvPr>
          <p:cNvSpPr/>
          <p:nvPr/>
        </p:nvSpPr>
        <p:spPr>
          <a:xfrm>
            <a:off x="7271864" y="4952183"/>
            <a:ext cx="615211" cy="310367"/>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12" name="Rectangle 11">
            <a:extLst>
              <a:ext uri="{FF2B5EF4-FFF2-40B4-BE49-F238E27FC236}">
                <a16:creationId xmlns:a16="http://schemas.microsoft.com/office/drawing/2014/main" id="{643EA3C5-5315-405A-8239-C2E566F13E11}"/>
              </a:ext>
            </a:extLst>
          </p:cNvPr>
          <p:cNvSpPr/>
          <p:nvPr/>
        </p:nvSpPr>
        <p:spPr>
          <a:xfrm>
            <a:off x="594172" y="5978229"/>
            <a:ext cx="9757085" cy="584775"/>
          </a:xfrm>
          <a:prstGeom prst="rect">
            <a:avLst/>
          </a:prstGeom>
        </p:spPr>
        <p:txBody>
          <a:bodyPr wrap="square">
            <a:spAutoFit/>
          </a:bodyPr>
          <a:lstStyle/>
          <a:p>
            <a:pPr algn="ctr"/>
            <a:r>
              <a:rPr lang="en-GB" sz="3200" dirty="0">
                <a:solidFill>
                  <a:srgbClr val="008988"/>
                </a:solidFill>
                <a:latin typeface="Comic Sans MS" panose="030F0702030302020204" pitchFamily="66" charset="0"/>
              </a:rPr>
              <a:t>The dog has a ________ tail and _______ claws.</a:t>
            </a:r>
          </a:p>
        </p:txBody>
      </p:sp>
    </p:spTree>
    <p:extLst>
      <p:ext uri="{BB962C8B-B14F-4D97-AF65-F5344CB8AC3E}">
        <p14:creationId xmlns:p14="http://schemas.microsoft.com/office/powerpoint/2010/main" val="216149415"/>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0"/>
                                        </p:tgtEl>
                                      </p:cBhvr>
                                    </p:animEffect>
                                    <p:set>
                                      <p:cBhvr>
                                        <p:cTn id="37" dur="1" fill="hold">
                                          <p:stCondLst>
                                            <p:cond delay="499"/>
                                          </p:stCondLst>
                                        </p:cTn>
                                        <p:tgtEl>
                                          <p:spTgt spid="1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11"/>
                                        </p:tgtEl>
                                      </p:cBhvr>
                                    </p:animEffect>
                                    <p:set>
                                      <p:cBhvr>
                                        <p:cTn id="4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737A7D8-84E5-48C2-9A7F-9E20A6C467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8388" y="164098"/>
            <a:ext cx="5400600" cy="5400600"/>
          </a:xfrm>
          <a:prstGeom prst="rect">
            <a:avLst/>
          </a:prstGeom>
        </p:spPr>
      </p:pic>
      <p:sp>
        <p:nvSpPr>
          <p:cNvPr id="3" name="Rectangle 2"/>
          <p:cNvSpPr/>
          <p:nvPr/>
        </p:nvSpPr>
        <p:spPr>
          <a:xfrm>
            <a:off x="3618508" y="1621185"/>
            <a:ext cx="555862"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5" name="Rectangle 4"/>
          <p:cNvSpPr/>
          <p:nvPr/>
        </p:nvSpPr>
        <p:spPr>
          <a:xfrm>
            <a:off x="7456565" y="2590293"/>
            <a:ext cx="555862"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6" name="Rectangle 5"/>
          <p:cNvSpPr/>
          <p:nvPr/>
        </p:nvSpPr>
        <p:spPr>
          <a:xfrm>
            <a:off x="2764350" y="2541733"/>
            <a:ext cx="555862" cy="317635"/>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7" name="Rectangle 6"/>
          <p:cNvSpPr/>
          <p:nvPr/>
        </p:nvSpPr>
        <p:spPr>
          <a:xfrm>
            <a:off x="2549691" y="3126537"/>
            <a:ext cx="770521" cy="328308"/>
          </a:xfrm>
          <a:prstGeom prst="rect">
            <a:avLst/>
          </a:prstGeom>
          <a:solidFill>
            <a:srgbClr val="008A8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985"/>
          </a:p>
        </p:txBody>
      </p:sp>
      <p:sp>
        <p:nvSpPr>
          <p:cNvPr id="8" name="Rectangle 7">
            <a:extLst>
              <a:ext uri="{FF2B5EF4-FFF2-40B4-BE49-F238E27FC236}">
                <a16:creationId xmlns:a16="http://schemas.microsoft.com/office/drawing/2014/main" id="{CAF531C2-0A30-44C7-BFED-4ED88ABE11CD}"/>
              </a:ext>
            </a:extLst>
          </p:cNvPr>
          <p:cNvSpPr/>
          <p:nvPr/>
        </p:nvSpPr>
        <p:spPr>
          <a:xfrm>
            <a:off x="1638288" y="5303841"/>
            <a:ext cx="7416824" cy="1077218"/>
          </a:xfrm>
          <a:prstGeom prst="rect">
            <a:avLst/>
          </a:prstGeom>
        </p:spPr>
        <p:txBody>
          <a:bodyPr wrap="square">
            <a:spAutoFit/>
          </a:bodyPr>
          <a:lstStyle/>
          <a:p>
            <a:pPr algn="ctr"/>
            <a:r>
              <a:rPr lang="en-GB" sz="3200" dirty="0">
                <a:solidFill>
                  <a:srgbClr val="008988"/>
                </a:solidFill>
                <a:latin typeface="Comic Sans MS" panose="030F0702030302020204" pitchFamily="66" charset="0"/>
              </a:rPr>
              <a:t>The fish has ________ eyes, _______ fins and a _______ tail.</a:t>
            </a:r>
          </a:p>
        </p:txBody>
      </p:sp>
    </p:spTree>
    <p:extLst>
      <p:ext uri="{BB962C8B-B14F-4D97-AF65-F5344CB8AC3E}">
        <p14:creationId xmlns:p14="http://schemas.microsoft.com/office/powerpoint/2010/main" val="913532466"/>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9BCF64-20DA-43F9-8D0D-AE6C677F5E4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467" t="14819" r="9880" b="26865"/>
          <a:stretch/>
        </p:blipFill>
        <p:spPr>
          <a:xfrm>
            <a:off x="3042444" y="558646"/>
            <a:ext cx="4824536" cy="4796389"/>
          </a:xfrm>
          <a:prstGeom prst="rect">
            <a:avLst/>
          </a:prstGeom>
        </p:spPr>
      </p:pic>
      <p:sp>
        <p:nvSpPr>
          <p:cNvPr id="6" name="TextBox 5">
            <a:extLst>
              <a:ext uri="{FF2B5EF4-FFF2-40B4-BE49-F238E27FC236}">
                <a16:creationId xmlns:a16="http://schemas.microsoft.com/office/drawing/2014/main" id="{DA20ADF6-29F7-43B2-A387-C7AEA4A014DE}"/>
              </a:ext>
            </a:extLst>
          </p:cNvPr>
          <p:cNvSpPr txBox="1"/>
          <p:nvPr/>
        </p:nvSpPr>
        <p:spPr>
          <a:xfrm>
            <a:off x="4433903" y="685081"/>
            <a:ext cx="715488" cy="397801"/>
          </a:xfrm>
          <a:prstGeom prst="rect">
            <a:avLst/>
          </a:prstGeom>
          <a:noFill/>
        </p:spPr>
        <p:txBody>
          <a:bodyPr wrap="square" rtlCol="0">
            <a:spAutoFit/>
          </a:bodyPr>
          <a:lstStyle/>
          <a:p>
            <a:r>
              <a:rPr lang="en-US" sz="1985" dirty="0">
                <a:solidFill>
                  <a:srgbClr val="E92D82"/>
                </a:solidFill>
                <a:latin typeface="Comic Sans MS" panose="030F0702030302020204" pitchFamily="66" charset="0"/>
              </a:rPr>
              <a:t>1</a:t>
            </a:r>
          </a:p>
        </p:txBody>
      </p:sp>
      <p:sp>
        <p:nvSpPr>
          <p:cNvPr id="7" name="TextBox 6">
            <a:extLst>
              <a:ext uri="{FF2B5EF4-FFF2-40B4-BE49-F238E27FC236}">
                <a16:creationId xmlns:a16="http://schemas.microsoft.com/office/drawing/2014/main" id="{DA20ADF6-29F7-43B2-A387-C7AEA4A014DE}"/>
              </a:ext>
            </a:extLst>
          </p:cNvPr>
          <p:cNvSpPr txBox="1"/>
          <p:nvPr/>
        </p:nvSpPr>
        <p:spPr>
          <a:xfrm>
            <a:off x="3337773" y="1436362"/>
            <a:ext cx="715488" cy="397801"/>
          </a:xfrm>
          <a:prstGeom prst="rect">
            <a:avLst/>
          </a:prstGeom>
          <a:noFill/>
        </p:spPr>
        <p:txBody>
          <a:bodyPr wrap="square" rtlCol="0">
            <a:spAutoFit/>
          </a:bodyPr>
          <a:lstStyle/>
          <a:p>
            <a:r>
              <a:rPr lang="en-US" sz="1985" dirty="0">
                <a:solidFill>
                  <a:srgbClr val="E92D82"/>
                </a:solidFill>
                <a:latin typeface="Comic Sans MS" panose="030F0702030302020204" pitchFamily="66" charset="0"/>
              </a:rPr>
              <a:t>2</a:t>
            </a:r>
          </a:p>
        </p:txBody>
      </p:sp>
      <p:sp>
        <p:nvSpPr>
          <p:cNvPr id="8" name="TextBox 7">
            <a:extLst>
              <a:ext uri="{FF2B5EF4-FFF2-40B4-BE49-F238E27FC236}">
                <a16:creationId xmlns:a16="http://schemas.microsoft.com/office/drawing/2014/main" id="{DA20ADF6-29F7-43B2-A387-C7AEA4A014DE}"/>
              </a:ext>
            </a:extLst>
          </p:cNvPr>
          <p:cNvSpPr txBox="1"/>
          <p:nvPr/>
        </p:nvSpPr>
        <p:spPr>
          <a:xfrm>
            <a:off x="3925452" y="3781425"/>
            <a:ext cx="715488" cy="397801"/>
          </a:xfrm>
          <a:prstGeom prst="rect">
            <a:avLst/>
          </a:prstGeom>
          <a:noFill/>
        </p:spPr>
        <p:txBody>
          <a:bodyPr wrap="square" rtlCol="0">
            <a:spAutoFit/>
          </a:bodyPr>
          <a:lstStyle/>
          <a:p>
            <a:r>
              <a:rPr lang="en-US" sz="1985" dirty="0">
                <a:solidFill>
                  <a:srgbClr val="E92D82"/>
                </a:solidFill>
                <a:latin typeface="Comic Sans MS" panose="030F0702030302020204" pitchFamily="66" charset="0"/>
              </a:rPr>
              <a:t>3</a:t>
            </a:r>
          </a:p>
        </p:txBody>
      </p:sp>
      <p:sp>
        <p:nvSpPr>
          <p:cNvPr id="9" name="TextBox 8">
            <a:extLst>
              <a:ext uri="{FF2B5EF4-FFF2-40B4-BE49-F238E27FC236}">
                <a16:creationId xmlns:a16="http://schemas.microsoft.com/office/drawing/2014/main" id="{DA20ADF6-29F7-43B2-A387-C7AEA4A014DE}"/>
              </a:ext>
            </a:extLst>
          </p:cNvPr>
          <p:cNvSpPr txBox="1"/>
          <p:nvPr/>
        </p:nvSpPr>
        <p:spPr>
          <a:xfrm>
            <a:off x="4076159" y="4734331"/>
            <a:ext cx="715488" cy="397801"/>
          </a:xfrm>
          <a:prstGeom prst="rect">
            <a:avLst/>
          </a:prstGeom>
          <a:noFill/>
        </p:spPr>
        <p:txBody>
          <a:bodyPr wrap="square" rtlCol="0">
            <a:spAutoFit/>
          </a:bodyPr>
          <a:lstStyle/>
          <a:p>
            <a:r>
              <a:rPr lang="en-US" sz="1985" dirty="0">
                <a:solidFill>
                  <a:srgbClr val="E92D82"/>
                </a:solidFill>
                <a:latin typeface="Comic Sans MS" panose="030F0702030302020204" pitchFamily="66" charset="0"/>
              </a:rPr>
              <a:t>4</a:t>
            </a:r>
          </a:p>
        </p:txBody>
      </p:sp>
      <p:sp>
        <p:nvSpPr>
          <p:cNvPr id="10" name="TextBox 9">
            <a:extLst>
              <a:ext uri="{FF2B5EF4-FFF2-40B4-BE49-F238E27FC236}">
                <a16:creationId xmlns:a16="http://schemas.microsoft.com/office/drawing/2014/main" id="{DA20ADF6-29F7-43B2-A387-C7AEA4A014DE}"/>
              </a:ext>
            </a:extLst>
          </p:cNvPr>
          <p:cNvSpPr txBox="1"/>
          <p:nvPr/>
        </p:nvSpPr>
        <p:spPr>
          <a:xfrm>
            <a:off x="6934877" y="4907779"/>
            <a:ext cx="715488" cy="397801"/>
          </a:xfrm>
          <a:prstGeom prst="rect">
            <a:avLst/>
          </a:prstGeom>
          <a:noFill/>
        </p:spPr>
        <p:txBody>
          <a:bodyPr wrap="square" rtlCol="0">
            <a:spAutoFit/>
          </a:bodyPr>
          <a:lstStyle/>
          <a:p>
            <a:r>
              <a:rPr lang="en-US" sz="1985" dirty="0">
                <a:solidFill>
                  <a:srgbClr val="E92D82"/>
                </a:solidFill>
                <a:latin typeface="Comic Sans MS" panose="030F0702030302020204" pitchFamily="66" charset="0"/>
              </a:rPr>
              <a:t>5</a:t>
            </a:r>
          </a:p>
        </p:txBody>
      </p:sp>
      <p:sp>
        <p:nvSpPr>
          <p:cNvPr id="11" name="TextBox 10">
            <a:extLst>
              <a:ext uri="{FF2B5EF4-FFF2-40B4-BE49-F238E27FC236}">
                <a16:creationId xmlns:a16="http://schemas.microsoft.com/office/drawing/2014/main" id="{DA20ADF6-29F7-43B2-A387-C7AEA4A014DE}"/>
              </a:ext>
            </a:extLst>
          </p:cNvPr>
          <p:cNvSpPr txBox="1"/>
          <p:nvPr/>
        </p:nvSpPr>
        <p:spPr>
          <a:xfrm>
            <a:off x="7369053" y="4252458"/>
            <a:ext cx="715488" cy="397801"/>
          </a:xfrm>
          <a:prstGeom prst="rect">
            <a:avLst/>
          </a:prstGeom>
          <a:noFill/>
        </p:spPr>
        <p:txBody>
          <a:bodyPr wrap="square" rtlCol="0">
            <a:spAutoFit/>
          </a:bodyPr>
          <a:lstStyle/>
          <a:p>
            <a:r>
              <a:rPr lang="en-US" sz="1985" dirty="0">
                <a:solidFill>
                  <a:srgbClr val="E92D82"/>
                </a:solidFill>
                <a:latin typeface="Comic Sans MS" panose="030F0702030302020204" pitchFamily="66" charset="0"/>
              </a:rPr>
              <a:t>6</a:t>
            </a:r>
          </a:p>
        </p:txBody>
      </p:sp>
      <p:sp>
        <p:nvSpPr>
          <p:cNvPr id="12" name="TextBox 11">
            <a:extLst>
              <a:ext uri="{FF2B5EF4-FFF2-40B4-BE49-F238E27FC236}">
                <a16:creationId xmlns:a16="http://schemas.microsoft.com/office/drawing/2014/main" id="{DA20ADF6-29F7-43B2-A387-C7AEA4A014DE}"/>
              </a:ext>
            </a:extLst>
          </p:cNvPr>
          <p:cNvSpPr txBox="1"/>
          <p:nvPr/>
        </p:nvSpPr>
        <p:spPr>
          <a:xfrm>
            <a:off x="3135524" y="2997897"/>
            <a:ext cx="715488" cy="397801"/>
          </a:xfrm>
          <a:prstGeom prst="rect">
            <a:avLst/>
          </a:prstGeom>
          <a:noFill/>
        </p:spPr>
        <p:txBody>
          <a:bodyPr wrap="square" rtlCol="0">
            <a:spAutoFit/>
          </a:bodyPr>
          <a:lstStyle/>
          <a:p>
            <a:r>
              <a:rPr lang="en-US" sz="1985" dirty="0">
                <a:solidFill>
                  <a:srgbClr val="E92D82"/>
                </a:solidFill>
                <a:latin typeface="Comic Sans MS" panose="030F0702030302020204" pitchFamily="66" charset="0"/>
              </a:rPr>
              <a:t>7</a:t>
            </a:r>
          </a:p>
        </p:txBody>
      </p:sp>
      <p:sp>
        <p:nvSpPr>
          <p:cNvPr id="13" name="TextBox 12">
            <a:extLst>
              <a:ext uri="{FF2B5EF4-FFF2-40B4-BE49-F238E27FC236}">
                <a16:creationId xmlns:a16="http://schemas.microsoft.com/office/drawing/2014/main" id="{DA20ADF6-29F7-43B2-A387-C7AEA4A014DE}"/>
              </a:ext>
            </a:extLst>
          </p:cNvPr>
          <p:cNvSpPr txBox="1"/>
          <p:nvPr/>
        </p:nvSpPr>
        <p:spPr>
          <a:xfrm>
            <a:off x="6066780" y="1981225"/>
            <a:ext cx="715488" cy="397801"/>
          </a:xfrm>
          <a:prstGeom prst="rect">
            <a:avLst/>
          </a:prstGeom>
          <a:noFill/>
        </p:spPr>
        <p:txBody>
          <a:bodyPr wrap="square" rtlCol="0">
            <a:spAutoFit/>
          </a:bodyPr>
          <a:lstStyle/>
          <a:p>
            <a:r>
              <a:rPr lang="en-US" sz="1985" dirty="0">
                <a:solidFill>
                  <a:srgbClr val="E92D82"/>
                </a:solidFill>
                <a:latin typeface="Comic Sans MS" panose="030F0702030302020204" pitchFamily="66" charset="0"/>
              </a:rPr>
              <a:t>8</a:t>
            </a:r>
          </a:p>
        </p:txBody>
      </p:sp>
      <p:sp>
        <p:nvSpPr>
          <p:cNvPr id="14" name="TextBox 13">
            <a:extLst>
              <a:ext uri="{FF2B5EF4-FFF2-40B4-BE49-F238E27FC236}">
                <a16:creationId xmlns:a16="http://schemas.microsoft.com/office/drawing/2014/main" id="{DA20ADF6-29F7-43B2-A387-C7AEA4A014DE}"/>
              </a:ext>
            </a:extLst>
          </p:cNvPr>
          <p:cNvSpPr txBox="1"/>
          <p:nvPr/>
        </p:nvSpPr>
        <p:spPr>
          <a:xfrm>
            <a:off x="7369053" y="2950806"/>
            <a:ext cx="715488" cy="397801"/>
          </a:xfrm>
          <a:prstGeom prst="rect">
            <a:avLst/>
          </a:prstGeom>
          <a:noFill/>
        </p:spPr>
        <p:txBody>
          <a:bodyPr wrap="square" rtlCol="0">
            <a:spAutoFit/>
          </a:bodyPr>
          <a:lstStyle/>
          <a:p>
            <a:r>
              <a:rPr lang="en-US" sz="1985" dirty="0">
                <a:solidFill>
                  <a:srgbClr val="E92D82"/>
                </a:solidFill>
                <a:latin typeface="Comic Sans MS" panose="030F0702030302020204" pitchFamily="66" charset="0"/>
              </a:rPr>
              <a:t>9</a:t>
            </a:r>
          </a:p>
        </p:txBody>
      </p:sp>
      <p:pic>
        <p:nvPicPr>
          <p:cNvPr id="15" name="Picture 14">
            <a:extLst>
              <a:ext uri="{FF2B5EF4-FFF2-40B4-BE49-F238E27FC236}">
                <a16:creationId xmlns:a16="http://schemas.microsoft.com/office/drawing/2014/main" id="{DB9BCF64-20DA-43F9-8D0D-AE6C677F5E4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236" t="78823" r="8092" b="6953"/>
          <a:stretch/>
        </p:blipFill>
        <p:spPr>
          <a:xfrm>
            <a:off x="3925452" y="5576933"/>
            <a:ext cx="3383434" cy="825229"/>
          </a:xfrm>
          <a:prstGeom prst="rect">
            <a:avLst/>
          </a:prstGeom>
        </p:spPr>
      </p:pic>
    </p:spTree>
    <p:extLst>
      <p:ext uri="{BB962C8B-B14F-4D97-AF65-F5344CB8AC3E}">
        <p14:creationId xmlns:p14="http://schemas.microsoft.com/office/powerpoint/2010/main" val="1217367841"/>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02762" y="6698517"/>
            <a:ext cx="2395914" cy="839012"/>
          </a:xfrm>
          <a:prstGeom prst="rect">
            <a:avLst/>
          </a:prstGeom>
        </p:spPr>
        <p:txBody>
          <a:bodyPr wrap="square">
            <a:spAutoFit/>
          </a:bodyPr>
          <a:lstStyle/>
          <a:p>
            <a:r>
              <a:rPr lang="en-GB" sz="4852" b="1" dirty="0">
                <a:solidFill>
                  <a:srgbClr val="E92D82"/>
                </a:solidFill>
                <a:latin typeface="Comic Sans MS" panose="030F0702030302020204" pitchFamily="66" charset="0"/>
              </a:rPr>
              <a:t>Perci</a:t>
            </a:r>
            <a:endParaRPr lang="en-GB" sz="4852" dirty="0">
              <a:solidFill>
                <a:srgbClr val="E92D82"/>
              </a:solidFill>
              <a:latin typeface="Comic Sans MS" panose="030F0702030302020204" pitchFamily="66" charset="0"/>
            </a:endParaRPr>
          </a:p>
        </p:txBody>
      </p:sp>
      <p:pic>
        <p:nvPicPr>
          <p:cNvPr id="14" name="Picture 13" descr="C:\Users\Sutherland_R\AppData\Local\Microsoft\Windows\INetCache\Content.Word\Perci with PDSA vet Chris Sherwood.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9215" y="843299"/>
            <a:ext cx="8655562" cy="5240982"/>
          </a:xfrm>
          <a:prstGeom prst="rect">
            <a:avLst/>
          </a:prstGeom>
          <a:noFill/>
          <a:ln>
            <a:noFill/>
          </a:ln>
        </p:spPr>
      </p:pic>
    </p:spTree>
    <p:extLst>
      <p:ext uri="{BB962C8B-B14F-4D97-AF65-F5344CB8AC3E}">
        <p14:creationId xmlns:p14="http://schemas.microsoft.com/office/powerpoint/2010/main" val="318824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02762" y="6698517"/>
            <a:ext cx="2395914" cy="839012"/>
          </a:xfrm>
          <a:prstGeom prst="rect">
            <a:avLst/>
          </a:prstGeom>
        </p:spPr>
        <p:txBody>
          <a:bodyPr wrap="square">
            <a:spAutoFit/>
          </a:bodyPr>
          <a:lstStyle/>
          <a:p>
            <a:r>
              <a:rPr lang="en-GB" sz="4852" b="1" dirty="0">
                <a:solidFill>
                  <a:srgbClr val="E92D82"/>
                </a:solidFill>
                <a:latin typeface="Comic Sans MS" panose="030F0702030302020204" pitchFamily="66" charset="0"/>
              </a:rPr>
              <a:t>Perci</a:t>
            </a:r>
            <a:endParaRPr lang="en-GB" sz="4852" dirty="0">
              <a:solidFill>
                <a:srgbClr val="E92D82"/>
              </a:solidFill>
              <a:latin typeface="Comic Sans MS" panose="030F0702030302020204" pitchFamily="66"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979215" y="1081525"/>
            <a:ext cx="5817573" cy="4605712"/>
          </a:xfrm>
          <a:prstGeom prst="rect">
            <a:avLst/>
          </a:prstGeom>
        </p:spPr>
      </p:pic>
      <p:sp>
        <p:nvSpPr>
          <p:cNvPr id="7" name="Rectangle 6"/>
          <p:cNvSpPr/>
          <p:nvPr/>
        </p:nvSpPr>
        <p:spPr>
          <a:xfrm>
            <a:off x="7173103" y="1840068"/>
            <a:ext cx="2395914" cy="3079048"/>
          </a:xfrm>
          <a:prstGeom prst="rect">
            <a:avLst/>
          </a:prstGeom>
        </p:spPr>
        <p:txBody>
          <a:bodyPr wrap="square">
            <a:spAutoFit/>
          </a:bodyPr>
          <a:lstStyle/>
          <a:p>
            <a:pPr algn="ctr"/>
            <a:r>
              <a:rPr lang="en-GB" sz="4852" b="1" dirty="0">
                <a:solidFill>
                  <a:srgbClr val="E92D82"/>
                </a:solidFill>
                <a:latin typeface="Comic Sans MS" panose="030F0702030302020204" pitchFamily="66" charset="0"/>
              </a:rPr>
              <a:t>Saved thanks to PDSA!</a:t>
            </a:r>
            <a:endParaRPr lang="en-GB" sz="4852" dirty="0">
              <a:solidFill>
                <a:srgbClr val="E92D82"/>
              </a:solidFill>
              <a:latin typeface="Comic Sans MS" panose="030F0702030302020204" pitchFamily="66" charset="0"/>
            </a:endParaRPr>
          </a:p>
        </p:txBody>
      </p:sp>
    </p:spTree>
    <p:extLst>
      <p:ext uri="{BB962C8B-B14F-4D97-AF65-F5344CB8AC3E}">
        <p14:creationId xmlns:p14="http://schemas.microsoft.com/office/powerpoint/2010/main" val="183131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falcon\user_data\SHARING FOLDER\!Temporary Sharing - Items will be deleted when 7 days old!\Jenna\shutterstock_162290225.jpg"/>
          <p:cNvPicPr>
            <a:picLocks noChangeAspect="1" noChangeArrowheads="1"/>
          </p:cNvPicPr>
          <p:nvPr/>
        </p:nvPicPr>
        <p:blipFill>
          <a:blip r:embed="rId2" cstate="print"/>
          <a:srcRect/>
          <a:stretch>
            <a:fillRect/>
          </a:stretch>
        </p:blipFill>
        <p:spPr bwMode="auto">
          <a:xfrm>
            <a:off x="891625" y="691615"/>
            <a:ext cx="5317349" cy="5763773"/>
          </a:xfrm>
          <a:prstGeom prst="rect">
            <a:avLst/>
          </a:prstGeom>
          <a:noFill/>
        </p:spPr>
      </p:pic>
      <p:sp>
        <p:nvSpPr>
          <p:cNvPr id="16" name="TextBox 15"/>
          <p:cNvSpPr txBox="1"/>
          <p:nvPr/>
        </p:nvSpPr>
        <p:spPr>
          <a:xfrm>
            <a:off x="5562268" y="3206577"/>
            <a:ext cx="4526931" cy="1050159"/>
          </a:xfrm>
          <a:prstGeom prst="rect">
            <a:avLst/>
          </a:prstGeom>
          <a:noFill/>
        </p:spPr>
        <p:txBody>
          <a:bodyPr wrap="square" rtlCol="0">
            <a:spAutoFit/>
          </a:bodyPr>
          <a:lstStyle/>
          <a:p>
            <a:r>
              <a:rPr lang="en-GB" sz="6224" b="1" dirty="0">
                <a:solidFill>
                  <a:srgbClr val="008988"/>
                </a:solidFill>
                <a:latin typeface="Comic Sans MS" panose="030F0702030302020204" pitchFamily="66" charset="0"/>
              </a:rPr>
              <a:t>Thanks! </a:t>
            </a:r>
          </a:p>
        </p:txBody>
      </p:sp>
      <p:pic>
        <p:nvPicPr>
          <p:cNvPr id="17" name="Picture 16"/>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602462" y="6759729"/>
            <a:ext cx="1618622" cy="739097"/>
          </a:xfrm>
          <a:prstGeom prst="rect">
            <a:avLst/>
          </a:prstGeom>
          <a:noFill/>
        </p:spPr>
      </p:pic>
    </p:spTree>
    <p:extLst>
      <p:ext uri="{BB962C8B-B14F-4D97-AF65-F5344CB8AC3E}">
        <p14:creationId xmlns:p14="http://schemas.microsoft.com/office/powerpoint/2010/main" val="379639642"/>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chick - walking cropped"/>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6156" t="71754" r="18558"/>
          <a:stretch>
            <a:fillRect/>
          </a:stretch>
        </p:blipFill>
        <p:spPr bwMode="auto">
          <a:xfrm>
            <a:off x="727148" y="2701305"/>
            <a:ext cx="4035005" cy="21458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 name="Line 5"/>
          <p:cNvSpPr>
            <a:spLocks noChangeShapeType="1"/>
          </p:cNvSpPr>
          <p:nvPr/>
        </p:nvSpPr>
        <p:spPr bwMode="auto">
          <a:xfrm>
            <a:off x="4762153" y="3643800"/>
            <a:ext cx="2744787"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10" name="Picture 4" descr="chick - walking cropped"/>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06940" y="2053233"/>
            <a:ext cx="2430066" cy="2986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19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ox(i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ox(in)">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2" descr="lamb - close up of face"/>
          <p:cNvPicPr>
            <a:picLocks noChangeAspect="1" noChangeArrowheads="1"/>
          </p:cNvPicPr>
          <p:nvPr/>
        </p:nvPicPr>
        <p:blipFill>
          <a:blip r:embed="rId2" cstate="print">
            <a:extLst>
              <a:ext uri="{28A0092B-C50C-407E-A947-70E740481C1C}">
                <a14:useLocalDpi xmlns:a14="http://schemas.microsoft.com/office/drawing/2010/main" val="0"/>
              </a:ext>
            </a:extLst>
          </a:blip>
          <a:srcRect t="6663" b="6663"/>
          <a:stretch>
            <a:fillRect/>
          </a:stretch>
        </p:blipFill>
        <p:spPr bwMode="auto">
          <a:xfrm>
            <a:off x="6426820" y="2629297"/>
            <a:ext cx="3075437" cy="205839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descr="lamb - close up of face"/>
          <p:cNvPicPr>
            <a:picLocks noChangeAspect="1" noChangeArrowheads="1"/>
          </p:cNvPicPr>
          <p:nvPr/>
        </p:nvPicPr>
        <p:blipFill>
          <a:blip r:embed="rId3">
            <a:extLst>
              <a:ext uri="{28A0092B-C50C-407E-A947-70E740481C1C}">
                <a14:useLocalDpi xmlns:a14="http://schemas.microsoft.com/office/drawing/2010/main" val="0"/>
              </a:ext>
            </a:extLst>
          </a:blip>
          <a:srcRect l="25276" t="46510" r="38858" b="16982"/>
          <a:stretch>
            <a:fillRect/>
          </a:stretch>
        </p:blipFill>
        <p:spPr bwMode="auto">
          <a:xfrm>
            <a:off x="576164" y="2536852"/>
            <a:ext cx="2853853" cy="22432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Line 4"/>
          <p:cNvSpPr>
            <a:spLocks noChangeShapeType="1"/>
          </p:cNvSpPr>
          <p:nvPr/>
        </p:nvSpPr>
        <p:spPr bwMode="auto">
          <a:xfrm>
            <a:off x="3430017" y="3693831"/>
            <a:ext cx="2744788"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37909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2" descr="Goldfish"/>
          <p:cNvPicPr>
            <a:picLocks noChangeAspect="1" noChangeArrowheads="1"/>
          </p:cNvPicPr>
          <p:nvPr/>
        </p:nvPicPr>
        <p:blipFill>
          <a:blip r:embed="rId2" cstate="print">
            <a:clrChange>
              <a:clrFrom>
                <a:srgbClr val="FCFBFB"/>
              </a:clrFrom>
              <a:clrTo>
                <a:srgbClr val="FCFBFB">
                  <a:alpha val="0"/>
                </a:srgbClr>
              </a:clrTo>
            </a:clrChange>
            <a:extLst>
              <a:ext uri="{28A0092B-C50C-407E-A947-70E740481C1C}">
                <a14:useLocalDpi xmlns:a14="http://schemas.microsoft.com/office/drawing/2010/main" val="0"/>
              </a:ext>
            </a:extLst>
          </a:blip>
          <a:srcRect t="16544" b="16544"/>
          <a:stretch>
            <a:fillRect/>
          </a:stretch>
        </p:blipFill>
        <p:spPr bwMode="auto">
          <a:xfrm>
            <a:off x="6056927" y="2197249"/>
            <a:ext cx="4626222" cy="309634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 name="Picture 2" descr="Goldfish"/>
          <p:cNvPicPr>
            <a:picLocks noChangeAspect="1" noChangeArrowheads="1"/>
          </p:cNvPicPr>
          <p:nvPr/>
        </p:nvPicPr>
        <p:blipFill>
          <a:blip r:embed="rId3" cstate="print">
            <a:clrChange>
              <a:clrFrom>
                <a:srgbClr val="FCFBFB"/>
              </a:clrFrom>
              <a:clrTo>
                <a:srgbClr val="FCFBFB">
                  <a:alpha val="0"/>
                </a:srgbClr>
              </a:clrTo>
            </a:clrChange>
            <a:extLst>
              <a:ext uri="{28A0092B-C50C-407E-A947-70E740481C1C}">
                <a14:useLocalDpi xmlns:a14="http://schemas.microsoft.com/office/drawing/2010/main" val="0"/>
              </a:ext>
            </a:extLst>
          </a:blip>
          <a:srcRect l="53070" t="47728" r="27841" b="41255"/>
          <a:stretch>
            <a:fillRect/>
          </a:stretch>
        </p:blipFill>
        <p:spPr bwMode="auto">
          <a:xfrm>
            <a:off x="963728" y="2765828"/>
            <a:ext cx="3019741" cy="174316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Line 4"/>
          <p:cNvSpPr>
            <a:spLocks noChangeShapeType="1"/>
          </p:cNvSpPr>
          <p:nvPr/>
        </p:nvSpPr>
        <p:spPr bwMode="auto">
          <a:xfrm>
            <a:off x="3986468" y="3637409"/>
            <a:ext cx="2744788"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303263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piglets"/>
          <p:cNvPicPr>
            <a:picLocks noChangeAspect="1" noChangeArrowheads="1"/>
          </p:cNvPicPr>
          <p:nvPr/>
        </p:nvPicPr>
        <p:blipFill>
          <a:blip r:embed="rId2" cstate="print">
            <a:extLst>
              <a:ext uri="{28A0092B-C50C-407E-A947-70E740481C1C}">
                <a14:useLocalDpi xmlns:a14="http://schemas.microsoft.com/office/drawing/2010/main" val="0"/>
              </a:ext>
            </a:extLst>
          </a:blip>
          <a:srcRect t="2512" b="2512"/>
          <a:stretch>
            <a:fillRect/>
          </a:stretch>
        </p:blipFill>
        <p:spPr bwMode="auto">
          <a:xfrm>
            <a:off x="6210796" y="2341265"/>
            <a:ext cx="3888432" cy="26025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descr="piglets"/>
          <p:cNvPicPr>
            <a:picLocks noChangeAspect="1" noChangeArrowheads="1"/>
          </p:cNvPicPr>
          <p:nvPr/>
        </p:nvPicPr>
        <p:blipFill>
          <a:blip r:embed="rId3" cstate="print">
            <a:extLst>
              <a:ext uri="{28A0092B-C50C-407E-A947-70E740481C1C}">
                <a14:useLocalDpi xmlns:a14="http://schemas.microsoft.com/office/drawing/2010/main" val="0"/>
              </a:ext>
            </a:extLst>
          </a:blip>
          <a:srcRect l="43300" t="38474" r="44083" b="43510"/>
          <a:stretch>
            <a:fillRect/>
          </a:stretch>
        </p:blipFill>
        <p:spPr bwMode="auto">
          <a:xfrm>
            <a:off x="867854" y="2341265"/>
            <a:ext cx="2390614" cy="240070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Line 4"/>
          <p:cNvSpPr>
            <a:spLocks noChangeShapeType="1"/>
          </p:cNvSpPr>
          <p:nvPr/>
        </p:nvSpPr>
        <p:spPr bwMode="auto">
          <a:xfrm>
            <a:off x="3258468" y="3642533"/>
            <a:ext cx="2744788"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388247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hutterstock_43665850"/>
          <p:cNvPicPr>
            <a:picLocks noChangeAspect="1" noChangeArrowheads="1"/>
          </p:cNvPicPr>
          <p:nvPr/>
        </p:nvPicPr>
        <p:blipFill>
          <a:blip r:embed="rId2" cstate="print">
            <a:extLst>
              <a:ext uri="{28A0092B-C50C-407E-A947-70E740481C1C}">
                <a14:useLocalDpi xmlns:a14="http://schemas.microsoft.com/office/drawing/2010/main" val="0"/>
              </a:ext>
            </a:extLst>
          </a:blip>
          <a:srcRect l="12566" t="6526" r="9827"/>
          <a:stretch>
            <a:fillRect/>
          </a:stretch>
        </p:blipFill>
        <p:spPr bwMode="auto">
          <a:xfrm rot="305752">
            <a:off x="6764736" y="1388107"/>
            <a:ext cx="3059113" cy="4502150"/>
          </a:xfrm>
          <a:prstGeom prst="rect">
            <a:avLst/>
          </a:prstGeom>
          <a:noFill/>
          <a:extLst>
            <a:ext uri="{909E8E84-426E-40DD-AFC4-6F175D3DCCD1}">
              <a14:hiddenFill xmlns:a14="http://schemas.microsoft.com/office/drawing/2010/main">
                <a:solidFill>
                  <a:srgbClr val="FFFFFF"/>
                </a:solidFill>
              </a14:hiddenFill>
            </a:ext>
          </a:extLst>
        </p:spPr>
      </p:pic>
      <p:sp>
        <p:nvSpPr>
          <p:cNvPr id="3" name="Line 3"/>
          <p:cNvSpPr>
            <a:spLocks noChangeShapeType="1"/>
          </p:cNvSpPr>
          <p:nvPr/>
        </p:nvSpPr>
        <p:spPr bwMode="auto">
          <a:xfrm>
            <a:off x="3791684" y="4195351"/>
            <a:ext cx="2744788"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4" name="Picture 3" descr="shutterstock_43665850"/>
          <p:cNvPicPr>
            <a:picLocks noChangeAspect="1" noChangeArrowheads="1"/>
          </p:cNvPicPr>
          <p:nvPr/>
        </p:nvPicPr>
        <p:blipFill>
          <a:blip r:embed="rId2" cstate="print">
            <a:extLst>
              <a:ext uri="{28A0092B-C50C-407E-A947-70E740481C1C}">
                <a14:useLocalDpi xmlns:a14="http://schemas.microsoft.com/office/drawing/2010/main" val="0"/>
              </a:ext>
            </a:extLst>
          </a:blip>
          <a:srcRect l="41884" t="51013" r="26141"/>
          <a:stretch>
            <a:fillRect/>
          </a:stretch>
        </p:blipFill>
        <p:spPr bwMode="auto">
          <a:xfrm>
            <a:off x="1920584" y="1981225"/>
            <a:ext cx="1871100" cy="35018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251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shutterstock_3749446"/>
          <p:cNvPicPr>
            <a:picLocks noChangeAspect="1" noChangeArrowheads="1"/>
          </p:cNvPicPr>
          <p:nvPr/>
        </p:nvPicPr>
        <p:blipFill>
          <a:blip r:embed="rId2" cstate="print">
            <a:extLst>
              <a:ext uri="{28A0092B-C50C-407E-A947-70E740481C1C}">
                <a14:useLocalDpi xmlns:a14="http://schemas.microsoft.com/office/drawing/2010/main" val="0"/>
              </a:ext>
            </a:extLst>
          </a:blip>
          <a:srcRect t="16544" b="16544"/>
          <a:stretch>
            <a:fillRect/>
          </a:stretch>
        </p:blipFill>
        <p:spPr bwMode="auto">
          <a:xfrm>
            <a:off x="5994772" y="2269257"/>
            <a:ext cx="4018068" cy="283388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shutterstock_3749446"/>
          <p:cNvPicPr>
            <a:picLocks noChangeAspect="1" noChangeArrowheads="1"/>
          </p:cNvPicPr>
          <p:nvPr/>
        </p:nvPicPr>
        <p:blipFill>
          <a:blip r:embed="rId3" cstate="print">
            <a:extLst>
              <a:ext uri="{28A0092B-C50C-407E-A947-70E740481C1C}">
                <a14:useLocalDpi xmlns:a14="http://schemas.microsoft.com/office/drawing/2010/main" val="0"/>
              </a:ext>
            </a:extLst>
          </a:blip>
          <a:srcRect l="39308" t="45287" r="9061" b="5646"/>
          <a:stretch>
            <a:fillRect/>
          </a:stretch>
        </p:blipFill>
        <p:spPr bwMode="auto">
          <a:xfrm>
            <a:off x="859880" y="2269257"/>
            <a:ext cx="2736304" cy="2601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Line 3"/>
          <p:cNvSpPr>
            <a:spLocks noChangeShapeType="1"/>
          </p:cNvSpPr>
          <p:nvPr/>
        </p:nvSpPr>
        <p:spPr bwMode="auto">
          <a:xfrm>
            <a:off x="3618508" y="3660414"/>
            <a:ext cx="2744788"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4067540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ox(i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MM-2004-KIT006"/>
          <p:cNvPicPr>
            <a:picLocks noChangeAspect="1" noChangeArrowheads="1"/>
          </p:cNvPicPr>
          <p:nvPr/>
        </p:nvPicPr>
        <p:blipFill>
          <a:blip r:embed="rId2">
            <a:extLst>
              <a:ext uri="{28A0092B-C50C-407E-A947-70E740481C1C}">
                <a14:useLocalDpi xmlns:a14="http://schemas.microsoft.com/office/drawing/2010/main" val="0"/>
              </a:ext>
            </a:extLst>
          </a:blip>
          <a:srcRect l="58195" t="27104" r="33823" b="65100"/>
          <a:stretch>
            <a:fillRect/>
          </a:stretch>
        </p:blipFill>
        <p:spPr bwMode="auto">
          <a:xfrm>
            <a:off x="1661443" y="2185254"/>
            <a:ext cx="2173089" cy="26331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5" descr="MM-2004-KIT006"/>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l="3629" t="8522" r="7613" b="5251"/>
          <a:stretch>
            <a:fillRect/>
          </a:stretch>
        </p:blipFill>
        <p:spPr bwMode="auto">
          <a:xfrm>
            <a:off x="6210796" y="1693193"/>
            <a:ext cx="3175000" cy="3824287"/>
          </a:xfrm>
          <a:prstGeom prst="rect">
            <a:avLst/>
          </a:prstGeom>
          <a:noFill/>
          <a:extLst>
            <a:ext uri="{909E8E84-426E-40DD-AFC4-6F175D3DCCD1}">
              <a14:hiddenFill xmlns:a14="http://schemas.microsoft.com/office/drawing/2010/main">
                <a:solidFill>
                  <a:srgbClr val="FFFFFF"/>
                </a:solidFill>
              </a14:hiddenFill>
            </a:ext>
          </a:extLst>
        </p:spPr>
      </p:pic>
      <p:sp>
        <p:nvSpPr>
          <p:cNvPr id="4" name="Line 2"/>
          <p:cNvSpPr>
            <a:spLocks noChangeShapeType="1"/>
          </p:cNvSpPr>
          <p:nvPr/>
        </p:nvSpPr>
        <p:spPr bwMode="auto">
          <a:xfrm>
            <a:off x="3834532" y="3501852"/>
            <a:ext cx="2744787"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103758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ox(in)">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2.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1AA88C-4E44-451B-A614-A6B4AFC783B0}">
  <ds:schemaRefs>
    <ds:schemaRef ds:uri="http://schemas.microsoft.com/office/infopath/2007/PartnerControls"/>
    <ds:schemaRef ds:uri="http://purl.org/dc/elements/1.1/"/>
    <ds:schemaRef ds:uri="http://schemas.microsoft.com/office/2006/metadata/properties"/>
    <ds:schemaRef ds:uri="02901346-528d-4e84-b91b-00d6b3077abe"/>
    <ds:schemaRef ds:uri="http://purl.org/dc/terms/"/>
    <ds:schemaRef ds:uri="5bea8f77-0667-4557-a028-e23225a2ced3"/>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43D1D3-6A10-4E65-88DB-0AB99C1456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157</TotalTime>
  <Words>941</Words>
  <Application>Microsoft Office PowerPoint</Application>
  <PresentationFormat>Custom</PresentationFormat>
  <Paragraphs>142</Paragraphs>
  <Slides>27</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UK’s leading vet charity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Jordan Reynolds</cp:lastModifiedBy>
  <cp:revision>20</cp:revision>
  <dcterms:created xsi:type="dcterms:W3CDTF">2018-07-13T15:29:21Z</dcterms:created>
  <dcterms:modified xsi:type="dcterms:W3CDTF">2018-11-02T14:55:26Z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