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8"/>
  </p:notesMasterIdLst>
  <p:sldIdLst>
    <p:sldId id="280" r:id="rId5"/>
    <p:sldId id="290" r:id="rId6"/>
    <p:sldId id="291" r:id="rId7"/>
    <p:sldId id="283" r:id="rId8"/>
    <p:sldId id="288" r:id="rId9"/>
    <p:sldId id="287" r:id="rId10"/>
    <p:sldId id="289" r:id="rId11"/>
    <p:sldId id="294" r:id="rId12"/>
    <p:sldId id="293" r:id="rId13"/>
    <p:sldId id="296" r:id="rId14"/>
    <p:sldId id="297" r:id="rId15"/>
    <p:sldId id="295" r:id="rId16"/>
    <p:sldId id="298" r:id="rId17"/>
  </p:sldIdLst>
  <p:sldSz cx="10693400"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1"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988"/>
    <a:srgbClr val="C8337E"/>
    <a:srgbClr val="009A97"/>
    <a:srgbClr val="6BB4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79374" autoAdjust="0"/>
  </p:normalViewPr>
  <p:slideViewPr>
    <p:cSldViewPr>
      <p:cViewPr varScale="1">
        <p:scale>
          <a:sx n="52" d="100"/>
          <a:sy n="52" d="100"/>
        </p:scale>
        <p:origin x="1698" y="72"/>
      </p:cViewPr>
      <p:guideLst>
        <p:guide orient="horz" pos="2881"/>
        <p:guide pos="216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7825"/>
          </a:xfrm>
          <a:prstGeom prst="rect">
            <a:avLst/>
          </a:prstGeom>
        </p:spPr>
        <p:txBody>
          <a:bodyPr vert="horz" lIns="91440" tIns="45720" rIns="91440" bIns="45720" rtlCol="0"/>
          <a:lstStyle>
            <a:lvl1pPr algn="l">
              <a:defRPr sz="1200">
                <a:latin typeface="Arial" pitchFamily="34" charset="0"/>
              </a:defRPr>
            </a:lvl1pPr>
          </a:lstStyle>
          <a:p>
            <a:endParaRPr lang="en-GB" dirty="0"/>
          </a:p>
        </p:txBody>
      </p:sp>
      <p:sp>
        <p:nvSpPr>
          <p:cNvPr id="3" name="Date Placeholder 2"/>
          <p:cNvSpPr>
            <a:spLocks noGrp="1"/>
          </p:cNvSpPr>
          <p:nvPr>
            <p:ph type="dt" idx="1"/>
          </p:nvPr>
        </p:nvSpPr>
        <p:spPr>
          <a:xfrm>
            <a:off x="6057900" y="0"/>
            <a:ext cx="4632325" cy="377825"/>
          </a:xfrm>
          <a:prstGeom prst="rect">
            <a:avLst/>
          </a:prstGeom>
        </p:spPr>
        <p:txBody>
          <a:bodyPr vert="horz" lIns="91440" tIns="45720" rIns="91440" bIns="45720" rtlCol="0"/>
          <a:lstStyle>
            <a:lvl1pPr algn="r">
              <a:defRPr sz="1200">
                <a:latin typeface="Arial" pitchFamily="34" charset="0"/>
              </a:defRPr>
            </a:lvl1pPr>
          </a:lstStyle>
          <a:p>
            <a:fld id="{68ED7B93-89BE-46EB-93C0-E869E2B9B594}" type="datetimeFigureOut">
              <a:rPr lang="en-GB" smtClean="0"/>
              <a:pPr/>
              <a:t>24/10/2018</a:t>
            </a:fld>
            <a:endParaRPr lang="en-GB" dirty="0"/>
          </a:p>
        </p:txBody>
      </p:sp>
      <p:sp>
        <p:nvSpPr>
          <p:cNvPr id="4" name="Slide Image Placeholder 3"/>
          <p:cNvSpPr>
            <a:spLocks noGrp="1" noRot="1" noChangeAspect="1"/>
          </p:cNvSpPr>
          <p:nvPr>
            <p:ph type="sldImg" idx="2"/>
          </p:nvPr>
        </p:nvSpPr>
        <p:spPr>
          <a:xfrm>
            <a:off x="3341688" y="566738"/>
            <a:ext cx="4010025" cy="28368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069975" y="3592513"/>
            <a:ext cx="8553450" cy="3403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7183438"/>
            <a:ext cx="4633913" cy="377825"/>
          </a:xfrm>
          <a:prstGeom prst="rect">
            <a:avLst/>
          </a:prstGeom>
        </p:spPr>
        <p:txBody>
          <a:bodyPr vert="horz" lIns="91440" tIns="45720" rIns="91440" bIns="45720" rtlCol="0" anchor="b"/>
          <a:lstStyle>
            <a:lvl1pPr algn="l">
              <a:defRPr sz="1200">
                <a:latin typeface="Arial" pitchFamily="34" charset="0"/>
              </a:defRPr>
            </a:lvl1pPr>
          </a:lstStyle>
          <a:p>
            <a:endParaRPr lang="en-GB" dirty="0"/>
          </a:p>
        </p:txBody>
      </p:sp>
      <p:sp>
        <p:nvSpPr>
          <p:cNvPr id="7" name="Slide Number Placeholder 6"/>
          <p:cNvSpPr>
            <a:spLocks noGrp="1"/>
          </p:cNvSpPr>
          <p:nvPr>
            <p:ph type="sldNum" sz="quarter" idx="5"/>
          </p:nvPr>
        </p:nvSpPr>
        <p:spPr>
          <a:xfrm>
            <a:off x="6057900" y="7183438"/>
            <a:ext cx="4632325" cy="377825"/>
          </a:xfrm>
          <a:prstGeom prst="rect">
            <a:avLst/>
          </a:prstGeom>
        </p:spPr>
        <p:txBody>
          <a:bodyPr vert="horz" lIns="91440" tIns="45720" rIns="91440" bIns="45720" rtlCol="0" anchor="b"/>
          <a:lstStyle>
            <a:lvl1pPr algn="r">
              <a:defRPr sz="1200">
                <a:latin typeface="Arial" pitchFamily="34" charset="0"/>
              </a:defRPr>
            </a:lvl1pPr>
          </a:lstStyle>
          <a:p>
            <a:fld id="{2CF8F773-EE7B-415C-9670-94845D9FC280}"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s://icatcare.org/advice/life-stages/geriatric" TargetMode="External"/><Relationship Id="rId3" Type="http://schemas.openxmlformats.org/officeDocument/2006/relationships/hyperlink" Target="https://icatcare.org/advice/life-stages/kitten" TargetMode="External"/><Relationship Id="rId7" Type="http://schemas.openxmlformats.org/officeDocument/2006/relationships/hyperlink" Target="https://icatcare.org/advice/life-stages/senior"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icatcare.org/advice/life-stages/mature" TargetMode="External"/><Relationship Id="rId5" Type="http://schemas.openxmlformats.org/officeDocument/2006/relationships/hyperlink" Target="https://icatcare.org/advice/life-stages/prime" TargetMode="External"/><Relationship Id="rId4" Type="http://schemas.openxmlformats.org/officeDocument/2006/relationships/hyperlink" Target="https://icatcare.org/advice/life-stages/junior"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b="1" dirty="0">
                <a:latin typeface="Arial" panose="020B0604020202020204" pitchFamily="34" charset="0"/>
                <a:cs typeface="Arial" panose="020B0604020202020204" pitchFamily="34" charset="0"/>
              </a:rPr>
              <a:t>Share:</a:t>
            </a:r>
          </a:p>
          <a:p>
            <a:pPr>
              <a:defRPr/>
            </a:pPr>
            <a:r>
              <a:rPr lang="en-GB" sz="1200" dirty="0">
                <a:latin typeface="Arial" panose="020B0604020202020204" pitchFamily="34" charset="0"/>
                <a:cs typeface="Arial" panose="020B0604020202020204" pitchFamily="34" charset="0"/>
              </a:rPr>
              <a:t>Introduce the session and PDSA. </a:t>
            </a:r>
          </a:p>
          <a:p>
            <a:pPr marL="171450" indent="-171450">
              <a:buFont typeface="Arial" panose="020B0604020202020204" pitchFamily="34" charset="0"/>
              <a:buChar char="•"/>
              <a:defRPr/>
            </a:pPr>
            <a:r>
              <a:rPr lang="en-GB" sz="1200" dirty="0">
                <a:latin typeface="Arial" panose="020B0604020202020204" pitchFamily="34" charset="0"/>
                <a:cs typeface="Arial" panose="020B0604020202020204" pitchFamily="34" charset="0"/>
              </a:rPr>
              <a:t>Tell children that PDSA treat the sick and injured pets of people in need...</a:t>
            </a:r>
          </a:p>
          <a:p>
            <a:pPr marL="171450" indent="-171450">
              <a:buFont typeface="Arial" panose="020B0604020202020204" pitchFamily="34" charset="0"/>
              <a:buChar char="•"/>
              <a:defRPr/>
            </a:pPr>
            <a:r>
              <a:rPr lang="en-GB" sz="1200" dirty="0">
                <a:latin typeface="Arial" panose="020B0604020202020204" pitchFamily="34" charset="0"/>
                <a:cs typeface="Arial" panose="020B0604020202020204" pitchFamily="34" charset="0"/>
              </a:rPr>
              <a:t> Explain that PDSA is a special kind of vets, because they’re a charity. Discuss what a charity is and explain that PDSA looks after pets when owners can’t afford vet treatment.</a:t>
            </a:r>
          </a:p>
          <a:p>
            <a:pPr marL="171450" indent="-171450">
              <a:buFont typeface="Arial" panose="020B0604020202020204" pitchFamily="34" charset="0"/>
              <a:buChar char="•"/>
              <a:defRPr/>
            </a:pPr>
            <a:endParaRPr lang="en-GB" sz="1200" dirty="0">
              <a:latin typeface="Arial" panose="020B0604020202020204" pitchFamily="34" charset="0"/>
              <a:cs typeface="Arial" panose="020B0604020202020204" pitchFamily="34" charset="0"/>
            </a:endParaRPr>
          </a:p>
          <a:p>
            <a:pPr>
              <a:defRPr/>
            </a:pPr>
            <a:r>
              <a:rPr lang="en-GB" sz="1200" b="1" dirty="0">
                <a:latin typeface="Arial" panose="020B0604020202020204" pitchFamily="34" charset="0"/>
                <a:cs typeface="Arial" panose="020B0604020202020204" pitchFamily="34" charset="0"/>
              </a:rPr>
              <a:t>Ask:</a:t>
            </a:r>
          </a:p>
          <a:p>
            <a:pPr>
              <a:defRPr/>
            </a:pPr>
            <a:endParaRPr lang="en-GB"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sz="1200" dirty="0">
                <a:latin typeface="Arial" panose="020B0604020202020204" pitchFamily="34" charset="0"/>
                <a:cs typeface="Arial" panose="020B0604020202020204" pitchFamily="34" charset="0"/>
              </a:rPr>
              <a:t>If they think it’s important to help sick and injured animals to get better?</a:t>
            </a:r>
          </a:p>
          <a:p>
            <a:pPr marL="171450" indent="-171450">
              <a:buFont typeface="Arial" panose="020B0604020202020204" pitchFamily="34" charset="0"/>
              <a:buChar char="•"/>
              <a:defRPr/>
            </a:pPr>
            <a:endParaRPr lang="en-GB"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sz="1200" dirty="0">
                <a:latin typeface="Arial" panose="020B0604020202020204" pitchFamily="34" charset="0"/>
                <a:cs typeface="Arial" panose="020B0604020202020204" pitchFamily="34" charset="0"/>
              </a:rPr>
              <a:t> What would happen to all the sick and injured pets PDSA treat if they   weren’t around?</a:t>
            </a:r>
          </a:p>
          <a:p>
            <a:pPr marL="171450" indent="-171450">
              <a:buFont typeface="Arial" panose="020B0604020202020204" pitchFamily="34" charset="0"/>
              <a:buChar char="•"/>
              <a:defRPr/>
            </a:pPr>
            <a:endParaRPr lang="en-GB" sz="1200" dirty="0">
              <a:latin typeface="Arial" panose="020B0604020202020204" pitchFamily="34" charset="0"/>
              <a:cs typeface="Arial" panose="020B0604020202020204" pitchFamily="34" charset="0"/>
            </a:endParaRPr>
          </a:p>
          <a:p>
            <a:pPr>
              <a:defRPr/>
            </a:pPr>
            <a:r>
              <a:rPr lang="en-GB" sz="1200" b="1" dirty="0">
                <a:latin typeface="Arial" panose="020B0604020202020204" pitchFamily="34" charset="0"/>
                <a:cs typeface="Arial" panose="020B0604020202020204" pitchFamily="34" charset="0"/>
              </a:rPr>
              <a:t>Share:</a:t>
            </a:r>
          </a:p>
          <a:p>
            <a:pPr>
              <a:defRPr/>
            </a:pPr>
            <a:endParaRPr lang="en-GB" sz="1200" dirty="0">
              <a:latin typeface="Arial" panose="020B0604020202020204" pitchFamily="34" charset="0"/>
              <a:cs typeface="Arial" panose="020B0604020202020204" pitchFamily="34" charset="0"/>
            </a:endParaRPr>
          </a:p>
          <a:p>
            <a:pPr>
              <a:defRPr/>
            </a:pPr>
            <a:r>
              <a:rPr lang="en-GB" sz="12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defRPr/>
            </a:pPr>
            <a:r>
              <a:rPr lang="en-GB" sz="1200" dirty="0">
                <a:latin typeface="Arial" panose="020B0604020202020204" pitchFamily="34" charset="0"/>
                <a:cs typeface="Arial" panose="020B0604020202020204" pitchFamily="34" charset="0"/>
              </a:rPr>
              <a:t>Tell them that today, you’re all going to learn about what pets need to be healthy and happy and also about some of the pets that PDSA has helped in their Pet Hospitals.</a:t>
            </a:r>
          </a:p>
          <a:p>
            <a:pPr>
              <a:defRPr/>
            </a:pPr>
            <a:endParaRPr lang="en-GB" dirty="0"/>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a:t>
            </a:fld>
            <a:endParaRPr lang="en-GB" dirty="0"/>
          </a:p>
        </p:txBody>
      </p:sp>
    </p:spTree>
    <p:extLst>
      <p:ext uri="{BB962C8B-B14F-4D97-AF65-F5344CB8AC3E}">
        <p14:creationId xmlns:p14="http://schemas.microsoft.com/office/powerpoint/2010/main" val="132707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0" i="0" u="none" strike="noStrike" kern="1200" dirty="0">
                <a:solidFill>
                  <a:schemeClr val="tx1"/>
                </a:solidFill>
                <a:effectLst/>
                <a:latin typeface="Arial" pitchFamily="34" charset="0"/>
                <a:ea typeface="+mn-ea"/>
                <a:cs typeface="+mn-cs"/>
                <a:hlinkClick r:id="rId3">
                  <a:extLst>
                    <a:ext uri="{A12FA001-AC4F-418D-AE19-62706E023703}">
                      <ahyp:hlinkClr xmlns:ahyp="http://schemas.microsoft.com/office/drawing/2018/hyperlinkcolor" val="tx"/>
                    </a:ext>
                  </a:extLst>
                </a:hlinkClick>
              </a:rPr>
              <a:t>Kitten – 0-6 months</a:t>
            </a:r>
            <a:endParaRPr lang="en-GB" sz="1200" b="0" i="0" u="none" strike="noStrike" kern="1200" dirty="0">
              <a:solidFill>
                <a:schemeClr val="tx1"/>
              </a:solidFill>
              <a:effectLst/>
              <a:latin typeface="Arial" pitchFamily="34" charset="0"/>
              <a:ea typeface="+mn-ea"/>
              <a:cs typeface="+mn-cs"/>
            </a:endParaRPr>
          </a:p>
          <a:p>
            <a:r>
              <a:rPr lang="en-GB" sz="1200" b="0" i="0" u="none" strike="noStrike" kern="1200" dirty="0">
                <a:solidFill>
                  <a:schemeClr val="tx1"/>
                </a:solidFill>
                <a:effectLst/>
                <a:latin typeface="Arial" pitchFamily="34" charset="0"/>
                <a:ea typeface="+mn-ea"/>
                <a:cs typeface="+mn-cs"/>
              </a:rPr>
              <a:t>A time when the young cat is growing quickly and is still a baby.</a:t>
            </a:r>
          </a:p>
          <a:p>
            <a:r>
              <a:rPr lang="en-GB" sz="1200" b="0" i="0" u="none" strike="noStrike" kern="1200" dirty="0">
                <a:solidFill>
                  <a:schemeClr val="tx1"/>
                </a:solidFill>
                <a:effectLst/>
                <a:latin typeface="Arial" pitchFamily="34" charset="0"/>
                <a:ea typeface="+mn-ea"/>
                <a:cs typeface="+mn-cs"/>
                <a:hlinkClick r:id="rId4">
                  <a:extLst>
                    <a:ext uri="{A12FA001-AC4F-418D-AE19-62706E023703}">
                      <ahyp:hlinkClr xmlns:ahyp="http://schemas.microsoft.com/office/drawing/2018/hyperlinkcolor" val="tx"/>
                    </a:ext>
                  </a:extLst>
                </a:hlinkClick>
              </a:rPr>
              <a:t>Junior – 6 months-2 years</a:t>
            </a:r>
            <a:endParaRPr lang="en-GB" sz="1200" b="0" i="0" u="none" strike="noStrike" kern="1200" dirty="0">
              <a:solidFill>
                <a:schemeClr val="tx1"/>
              </a:solidFill>
              <a:effectLst/>
              <a:latin typeface="Arial" pitchFamily="34" charset="0"/>
              <a:ea typeface="+mn-ea"/>
              <a:cs typeface="+mn-cs"/>
            </a:endParaRPr>
          </a:p>
          <a:p>
            <a:r>
              <a:rPr lang="en-GB" sz="1200" b="0" i="0" u="none" strike="noStrike" kern="1200" dirty="0">
                <a:solidFill>
                  <a:schemeClr val="tx1"/>
                </a:solidFill>
                <a:effectLst/>
                <a:latin typeface="Arial" pitchFamily="34" charset="0"/>
                <a:ea typeface="+mn-ea"/>
                <a:cs typeface="+mn-cs"/>
              </a:rPr>
              <a:t>During this time the cat reaches full size and learns about life including survival skills.</a:t>
            </a:r>
          </a:p>
          <a:p>
            <a:r>
              <a:rPr lang="en-GB" sz="1200" b="0" i="0" u="none" strike="noStrike" kern="1200" dirty="0">
                <a:solidFill>
                  <a:schemeClr val="tx1"/>
                </a:solidFill>
                <a:effectLst/>
                <a:latin typeface="Arial" pitchFamily="34" charset="0"/>
                <a:ea typeface="+mn-ea"/>
                <a:cs typeface="+mn-cs"/>
                <a:hlinkClick r:id="rId5">
                  <a:extLst>
                    <a:ext uri="{A12FA001-AC4F-418D-AE19-62706E023703}">
                      <ahyp:hlinkClr xmlns:ahyp="http://schemas.microsoft.com/office/drawing/2018/hyperlinkcolor" val="tx"/>
                    </a:ext>
                  </a:extLst>
                </a:hlinkClick>
              </a:rPr>
              <a:t>Prime – 3-6 years</a:t>
            </a:r>
            <a:endParaRPr lang="en-GB" sz="1200" b="0" i="0" u="none" strike="noStrike" kern="1200" dirty="0">
              <a:solidFill>
                <a:schemeClr val="tx1"/>
              </a:solidFill>
              <a:effectLst/>
              <a:latin typeface="Arial" pitchFamily="34" charset="0"/>
              <a:ea typeface="+mn-ea"/>
              <a:cs typeface="+mn-cs"/>
            </a:endParaRPr>
          </a:p>
          <a:p>
            <a:r>
              <a:rPr lang="en-GB" sz="1200" b="0" i="0" u="none" strike="noStrike" kern="1200" dirty="0">
                <a:solidFill>
                  <a:schemeClr val="tx1"/>
                </a:solidFill>
                <a:effectLst/>
                <a:latin typeface="Arial" pitchFamily="34" charset="0"/>
                <a:ea typeface="+mn-ea"/>
                <a:cs typeface="+mn-cs"/>
              </a:rPr>
              <a:t>The cat is mature physically and in terms of behaviour. They’re usually still healthy and active, with sleek-looking, shiny coats and are enjoying life.</a:t>
            </a:r>
          </a:p>
          <a:p>
            <a:r>
              <a:rPr lang="en-GB" sz="1200" b="0" i="0" u="sng" strike="noStrike" kern="1200" dirty="0">
                <a:solidFill>
                  <a:schemeClr val="tx1"/>
                </a:solidFill>
                <a:effectLst/>
                <a:latin typeface="Arial" pitchFamily="34" charset="0"/>
                <a:ea typeface="+mn-ea"/>
                <a:cs typeface="+mn-cs"/>
                <a:hlinkClick r:id="rId6">
                  <a:extLst>
                    <a:ext uri="{A12FA001-AC4F-418D-AE19-62706E023703}">
                      <ahyp:hlinkClr xmlns:ahyp="http://schemas.microsoft.com/office/drawing/2018/hyperlinkcolor" val="tx"/>
                    </a:ext>
                  </a:extLst>
                </a:hlinkClick>
              </a:rPr>
              <a:t>Mature – 7-10 years</a:t>
            </a:r>
            <a:endParaRPr lang="en-GB" sz="1200" b="0" i="0" u="none" strike="noStrike" kern="1200" dirty="0">
              <a:solidFill>
                <a:schemeClr val="tx1"/>
              </a:solidFill>
              <a:effectLst/>
              <a:latin typeface="Arial" pitchFamily="34" charset="0"/>
              <a:ea typeface="+mn-ea"/>
              <a:cs typeface="+mn-cs"/>
            </a:endParaRPr>
          </a:p>
          <a:p>
            <a:r>
              <a:rPr lang="en-GB" sz="1200" b="0" i="0" u="none" strike="noStrike" kern="1200" dirty="0">
                <a:solidFill>
                  <a:schemeClr val="tx1"/>
                </a:solidFill>
                <a:effectLst/>
                <a:latin typeface="Arial" pitchFamily="34" charset="0"/>
                <a:ea typeface="+mn-ea"/>
                <a:cs typeface="+mn-cs"/>
              </a:rPr>
              <a:t>This cat is what we call 'Mature’ and this is equivalent to humans in their mid-40s to mid-50s.</a:t>
            </a:r>
          </a:p>
          <a:p>
            <a:r>
              <a:rPr lang="en-GB" sz="1200" b="0" i="0" u="sng" strike="noStrike" kern="1200" dirty="0">
                <a:solidFill>
                  <a:schemeClr val="tx1"/>
                </a:solidFill>
                <a:effectLst/>
                <a:latin typeface="Arial" pitchFamily="34" charset="0"/>
                <a:ea typeface="+mn-ea"/>
                <a:cs typeface="+mn-cs"/>
                <a:hlinkClick r:id="rId7">
                  <a:extLst>
                    <a:ext uri="{A12FA001-AC4F-418D-AE19-62706E023703}">
                      <ahyp:hlinkClr xmlns:ahyp="http://schemas.microsoft.com/office/drawing/2018/hyperlinkcolor" val="tx"/>
                    </a:ext>
                  </a:extLst>
                </a:hlinkClick>
              </a:rPr>
              <a:t>Senior - 11-14 years</a:t>
            </a:r>
            <a:endParaRPr lang="en-GB" sz="1200" b="0" i="0" u="none" strike="noStrike" kern="1200" dirty="0">
              <a:solidFill>
                <a:schemeClr val="tx1"/>
              </a:solidFill>
              <a:effectLst/>
              <a:latin typeface="Arial" pitchFamily="34" charset="0"/>
              <a:ea typeface="+mn-ea"/>
              <a:cs typeface="+mn-cs"/>
            </a:endParaRPr>
          </a:p>
          <a:p>
            <a:r>
              <a:rPr lang="en-GB" sz="1200" b="0" i="0" u="none" strike="noStrike" kern="1200" dirty="0">
                <a:solidFill>
                  <a:schemeClr val="tx1"/>
                </a:solidFill>
                <a:effectLst/>
                <a:latin typeface="Arial" pitchFamily="34" charset="0"/>
                <a:ea typeface="+mn-ea"/>
                <a:cs typeface="+mn-cs"/>
              </a:rPr>
              <a:t>This is the cat equivalent of about 70 human years. They’re elderly but still living life to the full.</a:t>
            </a:r>
          </a:p>
          <a:p>
            <a:r>
              <a:rPr lang="en-GB" sz="1200" b="0" i="0" u="sng" strike="noStrike" kern="1200" dirty="0">
                <a:solidFill>
                  <a:schemeClr val="tx1"/>
                </a:solidFill>
                <a:effectLst/>
                <a:latin typeface="Arial" pitchFamily="34" charset="0"/>
                <a:ea typeface="+mn-ea"/>
                <a:cs typeface="+mn-cs"/>
                <a:hlinkClick r:id="rId8">
                  <a:extLst>
                    <a:ext uri="{A12FA001-AC4F-418D-AE19-62706E023703}">
                      <ahyp:hlinkClr xmlns:ahyp="http://schemas.microsoft.com/office/drawing/2018/hyperlinkcolor" val="tx"/>
                    </a:ext>
                  </a:extLst>
                </a:hlinkClick>
              </a:rPr>
              <a:t>Geriatric - 15 years and </a:t>
            </a:r>
            <a:r>
              <a:rPr lang="en-GB" sz="1200" b="0" i="0" u="none" strike="noStrike" kern="1200" dirty="0">
                <a:solidFill>
                  <a:schemeClr val="tx1"/>
                </a:solidFill>
                <a:effectLst/>
                <a:latin typeface="Arial" pitchFamily="34" charset="0"/>
                <a:ea typeface="+mn-ea"/>
                <a:cs typeface="+mn-cs"/>
                <a:hlinkClick r:id="rId8">
                  <a:extLst>
                    <a:ext uri="{A12FA001-AC4F-418D-AE19-62706E023703}">
                      <ahyp:hlinkClr xmlns:ahyp="http://schemas.microsoft.com/office/drawing/2018/hyperlinkcolor" val="tx"/>
                    </a:ext>
                  </a:extLst>
                </a:hlinkClick>
              </a:rPr>
              <a:t>over</a:t>
            </a:r>
            <a:endParaRPr lang="en-GB" sz="1200" b="0" i="0" u="none" strike="noStrike" kern="1200" dirty="0">
              <a:solidFill>
                <a:schemeClr val="tx1"/>
              </a:solidFill>
              <a:effectLst/>
              <a:latin typeface="Arial" pitchFamily="34" charset="0"/>
              <a:ea typeface="+mn-ea"/>
              <a:cs typeface="+mn-cs"/>
            </a:endParaRPr>
          </a:p>
          <a:p>
            <a:r>
              <a:rPr lang="en-GB" sz="1200" b="0" i="0" u="none" strike="noStrike" kern="1200" dirty="0">
                <a:solidFill>
                  <a:schemeClr val="tx1"/>
                </a:solidFill>
                <a:effectLst/>
                <a:latin typeface="Arial" pitchFamily="34" charset="0"/>
                <a:ea typeface="+mn-ea"/>
                <a:cs typeface="+mn-cs"/>
              </a:rPr>
              <a:t>A lot of cats do reach this age and some still show no signs of being old.</a:t>
            </a:r>
          </a:p>
          <a:p>
            <a:endParaRPr lang="en-GB" sz="1200" b="0" i="0" u="none" strike="noStrike" kern="1200" dirty="0">
              <a:solidFill>
                <a:schemeClr val="tx1"/>
              </a:solidFill>
              <a:effectLst/>
              <a:latin typeface="Arial" pitchFamily="34" charset="0"/>
              <a:ea typeface="+mn-ea"/>
              <a:cs typeface="+mn-cs"/>
            </a:endParaRPr>
          </a:p>
          <a:p>
            <a:endParaRPr lang="en-GB" sz="1200" b="0" i="0" u="none" strike="noStrike" kern="1200" dirty="0">
              <a:solidFill>
                <a:schemeClr val="tx1"/>
              </a:solidFill>
              <a:effectLst/>
              <a:latin typeface="Arial" pitchFamily="34" charset="0"/>
              <a:ea typeface="+mn-ea"/>
              <a:cs typeface="+mn-cs"/>
            </a:endParaRPr>
          </a:p>
          <a:p>
            <a:endParaRPr lang="en-GB" sz="1200" b="0" i="0" u="none" strike="noStrike" kern="1200" dirty="0">
              <a:solidFill>
                <a:schemeClr val="tx1"/>
              </a:solidFill>
              <a:effectLst/>
              <a:latin typeface="Arial" pitchFamily="34" charset="0"/>
              <a:ea typeface="+mn-ea"/>
              <a:cs typeface="+mn-cs"/>
            </a:endParaRPr>
          </a:p>
          <a:p>
            <a:endParaRPr lang="en-GB" sz="1200" b="0" i="0" u="none" strike="noStrike" kern="1200" dirty="0">
              <a:solidFill>
                <a:schemeClr val="tx1"/>
              </a:solidFill>
              <a:effectLst/>
              <a:latin typeface="Arial" pitchFamily="34" charset="0"/>
              <a:ea typeface="+mn-ea"/>
              <a:cs typeface="+mn-cs"/>
            </a:endParaRPr>
          </a:p>
          <a:p>
            <a:endParaRPr lang="en-GB" sz="1200" b="0" i="0" u="none" strike="noStrike" kern="1200" dirty="0">
              <a:solidFill>
                <a:schemeClr val="tx1"/>
              </a:solidFill>
              <a:effectLst/>
              <a:latin typeface="Arial" pitchFamily="34" charset="0"/>
              <a:ea typeface="+mn-ea"/>
              <a:cs typeface="+mn-cs"/>
            </a:endParaRPr>
          </a:p>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10</a:t>
            </a:fld>
            <a:endParaRPr lang="en-GB"/>
          </a:p>
        </p:txBody>
      </p:sp>
    </p:spTree>
    <p:extLst>
      <p:ext uri="{BB962C8B-B14F-4D97-AF65-F5344CB8AC3E}">
        <p14:creationId xmlns:p14="http://schemas.microsoft.com/office/powerpoint/2010/main" val="14080235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puppy stage begins at about 63 days of gestation and lasts until the dog is between 6 and 18 months. The puppy should remain with their mum and siblings until they are 8 weeks old. Puppies need to be trained, socialised, microchipped and given a complete set of vaccinations during this time.</a:t>
            </a:r>
          </a:p>
          <a:p>
            <a:r>
              <a:rPr lang="en-GB" dirty="0"/>
              <a:t>The dog will enter adolescence at age 6-18 months, At this stage, their hormones are starting to kick in and they act like a moody teenager. They lose their puppy fat and grow to adult size. </a:t>
            </a:r>
          </a:p>
          <a:p>
            <a:r>
              <a:rPr lang="en-GB" dirty="0"/>
              <a:t>Dogs become adults somewhere between age 1 and 3 years. At this stage, the dog will still enjoy fun and exercise but he will no longer demand your attention all the time.</a:t>
            </a:r>
          </a:p>
          <a:p>
            <a:r>
              <a:rPr lang="en-GB" dirty="0"/>
              <a:t>A dog moves in to the senior stage between 6-18 years (depending on their breed). They start to move more slowly and will be happier with shorter walks. Senior dogs might eat less and sleep more.</a:t>
            </a:r>
          </a:p>
        </p:txBody>
      </p:sp>
      <p:sp>
        <p:nvSpPr>
          <p:cNvPr id="4" name="Slide Number Placeholder 3"/>
          <p:cNvSpPr>
            <a:spLocks noGrp="1"/>
          </p:cNvSpPr>
          <p:nvPr>
            <p:ph type="sldNum" sz="quarter" idx="5"/>
          </p:nvPr>
        </p:nvSpPr>
        <p:spPr/>
        <p:txBody>
          <a:bodyPr/>
          <a:lstStyle/>
          <a:p>
            <a:fld id="{2CF8F773-EE7B-415C-9670-94845D9FC280}" type="slidenum">
              <a:rPr lang="en-GB" smtClean="0"/>
              <a:pPr/>
              <a:t>11</a:t>
            </a:fld>
            <a:endParaRPr lang="en-GB" dirty="0"/>
          </a:p>
        </p:txBody>
      </p:sp>
    </p:spTree>
    <p:extLst>
      <p:ext uri="{BB962C8B-B14F-4D97-AF65-F5344CB8AC3E}">
        <p14:creationId xmlns:p14="http://schemas.microsoft.com/office/powerpoint/2010/main" val="2066243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12</a:t>
            </a:fld>
            <a:endParaRPr lang="en-GB"/>
          </a:p>
        </p:txBody>
      </p:sp>
    </p:spTree>
    <p:extLst>
      <p:ext uri="{BB962C8B-B14F-4D97-AF65-F5344CB8AC3E}">
        <p14:creationId xmlns:p14="http://schemas.microsoft.com/office/powerpoint/2010/main" val="4156322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baseline="0" dirty="0"/>
          </a:p>
        </p:txBody>
      </p:sp>
      <p:sp>
        <p:nvSpPr>
          <p:cNvPr id="41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A85B8F-1480-4E2E-974B-08C339A71111}" type="slidenum">
              <a:rPr lang="en-GB">
                <a:cs typeface="Arial" charset="0"/>
              </a:rPr>
              <a:pPr fontAlgn="base">
                <a:spcBef>
                  <a:spcPct val="0"/>
                </a:spcBef>
                <a:spcAft>
                  <a:spcPct val="0"/>
                </a:spcAft>
              </a:pPr>
              <a:t>13</a:t>
            </a:fld>
            <a:endParaRPr lang="en-GB">
              <a:cs typeface="Arial" charset="0"/>
            </a:endParaRPr>
          </a:p>
        </p:txBody>
      </p:sp>
    </p:spTree>
    <p:extLst>
      <p:ext uri="{BB962C8B-B14F-4D97-AF65-F5344CB8AC3E}">
        <p14:creationId xmlns:p14="http://schemas.microsoft.com/office/powerpoint/2010/main" val="1633400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a:latin typeface="Arial" panose="020B0604020202020204" pitchFamily="34" charset="0"/>
                <a:cs typeface="Arial" panose="020B0604020202020204" pitchFamily="34" charset="0"/>
              </a:rPr>
              <a:t>When a mammal has babies, their babies are called their offspring. </a:t>
            </a:r>
          </a:p>
          <a:p>
            <a:r>
              <a:rPr lang="en-GB" sz="1400" dirty="0">
                <a:latin typeface="Arial" panose="020B0604020202020204" pitchFamily="34" charset="0"/>
                <a:cs typeface="Arial" panose="020B0604020202020204" pitchFamily="34" charset="0"/>
              </a:rPr>
              <a:t>We’re going to do an activity to test your knowledge of what different baby animals are called. </a:t>
            </a:r>
          </a:p>
        </p:txBody>
      </p:sp>
      <p:sp>
        <p:nvSpPr>
          <p:cNvPr id="4" name="Slide Number Placeholder 3"/>
          <p:cNvSpPr>
            <a:spLocks noGrp="1"/>
          </p:cNvSpPr>
          <p:nvPr>
            <p:ph type="sldNum" sz="quarter" idx="10"/>
          </p:nvPr>
        </p:nvSpPr>
        <p:spPr/>
        <p:txBody>
          <a:bodyPr/>
          <a:lstStyle/>
          <a:p>
            <a:fld id="{C3EFA93C-652C-41A1-B038-E478FEC9B3B5}" type="slidenum">
              <a:rPr lang="en-GB" smtClean="0"/>
              <a:pPr/>
              <a:t>2</a:t>
            </a:fld>
            <a:endParaRPr lang="en-GB"/>
          </a:p>
        </p:txBody>
      </p:sp>
    </p:spTree>
    <p:extLst>
      <p:ext uri="{BB962C8B-B14F-4D97-AF65-F5344CB8AC3E}">
        <p14:creationId xmlns:p14="http://schemas.microsoft.com/office/powerpoint/2010/main" val="2880333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a:latin typeface="Arial" panose="020B0604020202020204" pitchFamily="34" charset="0"/>
                <a:cs typeface="Arial" panose="020B0604020202020204" pitchFamily="34" charset="0"/>
              </a:rPr>
              <a:t>Ask the pupils to match the animals to the name we use to refer to them. </a:t>
            </a:r>
          </a:p>
          <a:p>
            <a:r>
              <a:rPr lang="en-GB" sz="1400" dirty="0">
                <a:latin typeface="Arial" panose="020B0604020202020204" pitchFamily="34" charset="0"/>
                <a:cs typeface="Arial" panose="020B0604020202020204" pitchFamily="34" charset="0"/>
              </a:rPr>
              <a:t>After you’ve gone through the answers, explain that animals have different names when they’re young. For example a lamb will turn into a sheep, a piglet will become a pig and a kitten will become a cat.</a:t>
            </a:r>
          </a:p>
        </p:txBody>
      </p:sp>
      <p:sp>
        <p:nvSpPr>
          <p:cNvPr id="4" name="Slide Number Placeholder 3"/>
          <p:cNvSpPr>
            <a:spLocks noGrp="1"/>
          </p:cNvSpPr>
          <p:nvPr>
            <p:ph type="sldNum" sz="quarter" idx="10"/>
          </p:nvPr>
        </p:nvSpPr>
        <p:spPr/>
        <p:txBody>
          <a:bodyPr/>
          <a:lstStyle/>
          <a:p>
            <a:fld id="{C3EFA93C-652C-41A1-B038-E478FEC9B3B5}" type="slidenum">
              <a:rPr lang="en-GB" smtClean="0"/>
              <a:pPr/>
              <a:t>3</a:t>
            </a:fld>
            <a:endParaRPr lang="en-GB"/>
          </a:p>
        </p:txBody>
      </p:sp>
    </p:spTree>
    <p:extLst>
      <p:ext uri="{BB962C8B-B14F-4D97-AF65-F5344CB8AC3E}">
        <p14:creationId xmlns:p14="http://schemas.microsoft.com/office/powerpoint/2010/main" val="1558570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4</a:t>
            </a:fld>
            <a:endParaRPr lang="en-GB"/>
          </a:p>
        </p:txBody>
      </p:sp>
    </p:spTree>
    <p:extLst>
      <p:ext uri="{BB962C8B-B14F-4D97-AF65-F5344CB8AC3E}">
        <p14:creationId xmlns:p14="http://schemas.microsoft.com/office/powerpoint/2010/main" val="42423398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a:latin typeface="Arial" panose="020B0604020202020204" pitchFamily="34" charset="0"/>
                <a:cs typeface="Arial" panose="020B0604020202020204" pitchFamily="34" charset="0"/>
              </a:rPr>
              <a:t>If you have time to prepare before teaching this session, ask your class to bring in a baby photo of themselves so they can compare their looks. </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Pupils list all the things that make them different – things you can see like looks and things you can’t see like knowledge and emotions.</a:t>
            </a:r>
          </a:p>
        </p:txBody>
      </p:sp>
      <p:sp>
        <p:nvSpPr>
          <p:cNvPr id="4" name="Slide Number Placeholder 3"/>
          <p:cNvSpPr>
            <a:spLocks noGrp="1"/>
          </p:cNvSpPr>
          <p:nvPr>
            <p:ph type="sldNum" sz="quarter" idx="10"/>
          </p:nvPr>
        </p:nvSpPr>
        <p:spPr/>
        <p:txBody>
          <a:bodyPr/>
          <a:lstStyle/>
          <a:p>
            <a:fld id="{C3EFA93C-652C-41A1-B038-E478FEC9B3B5}" type="slidenum">
              <a:rPr lang="en-GB" smtClean="0"/>
              <a:pPr/>
              <a:t>5</a:t>
            </a:fld>
            <a:endParaRPr lang="en-GB"/>
          </a:p>
        </p:txBody>
      </p:sp>
    </p:spTree>
    <p:extLst>
      <p:ext uri="{BB962C8B-B14F-4D97-AF65-F5344CB8AC3E}">
        <p14:creationId xmlns:p14="http://schemas.microsoft.com/office/powerpoint/2010/main" val="22744276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a:latin typeface="Arial" panose="020B0604020202020204" pitchFamily="34" charset="0"/>
                <a:cs typeface="Arial" panose="020B0604020202020204" pitchFamily="34" charset="0"/>
              </a:rPr>
              <a:t>As humans, we go through a timeline.</a:t>
            </a:r>
          </a:p>
          <a:p>
            <a:r>
              <a:rPr lang="en-GB" sz="1400" dirty="0">
                <a:latin typeface="Arial" panose="020B0604020202020204" pitchFamily="34" charset="0"/>
                <a:cs typeface="Arial" panose="020B0604020202020204" pitchFamily="34" charset="0"/>
              </a:rPr>
              <a:t>We start as a baby – reliant on an adult to do everything for us.</a:t>
            </a:r>
          </a:p>
          <a:p>
            <a:r>
              <a:rPr lang="en-GB" sz="1400" dirty="0">
                <a:latin typeface="Arial" panose="020B0604020202020204" pitchFamily="34" charset="0"/>
                <a:cs typeface="Arial" panose="020B0604020202020204" pitchFamily="34" charset="0"/>
              </a:rPr>
              <a:t>Then we become a toddler – a time when we learn to walk and talk.</a:t>
            </a:r>
          </a:p>
          <a:p>
            <a:r>
              <a:rPr lang="en-GB" sz="1400" dirty="0">
                <a:latin typeface="Arial" panose="020B0604020202020204" pitchFamily="34" charset="0"/>
                <a:cs typeface="Arial" panose="020B0604020202020204" pitchFamily="34" charset="0"/>
              </a:rPr>
              <a:t>Next is a child – this is when we expand our knowledge at school.</a:t>
            </a:r>
          </a:p>
          <a:p>
            <a:r>
              <a:rPr lang="en-GB" sz="1400" dirty="0">
                <a:latin typeface="Arial" panose="020B0604020202020204" pitchFamily="34" charset="0"/>
                <a:cs typeface="Arial" panose="020B0604020202020204" pitchFamily="34" charset="0"/>
              </a:rPr>
              <a:t>Between 13 and 19 we are referred to as teenagers- this is when we go through puberty and become a…</a:t>
            </a:r>
          </a:p>
          <a:p>
            <a:r>
              <a:rPr lang="en-GB" sz="1400" dirty="0">
                <a:latin typeface="Arial" panose="020B0604020202020204" pitchFamily="34" charset="0"/>
                <a:cs typeface="Arial" panose="020B0604020202020204" pitchFamily="34" charset="0"/>
              </a:rPr>
              <a:t>Young adult – we can choose to expand our knowledge even further or enter the world of work.</a:t>
            </a:r>
          </a:p>
          <a:p>
            <a:r>
              <a:rPr lang="en-GB" sz="1400" dirty="0">
                <a:latin typeface="Arial" panose="020B0604020202020204" pitchFamily="34" charset="0"/>
                <a:cs typeface="Arial" panose="020B0604020202020204" pitchFamily="34" charset="0"/>
              </a:rPr>
              <a:t>Adulthood – this is a settled time when most people become settled in their careers and start a family. Not everyone has too get married or start a family though – we can choose what path we want to take.</a:t>
            </a:r>
          </a:p>
          <a:p>
            <a:r>
              <a:rPr lang="en-GB" sz="1400" dirty="0">
                <a:latin typeface="Arial" panose="020B0604020202020204" pitchFamily="34" charset="0"/>
                <a:cs typeface="Arial" panose="020B0604020202020204" pitchFamily="34" charset="0"/>
              </a:rPr>
              <a:t>Mature adults – We’ve been working for many years our children are now almost adults themselves and we’re looking forward to not having to work anymore.</a:t>
            </a:r>
          </a:p>
          <a:p>
            <a:r>
              <a:rPr lang="en-GB" sz="1400" dirty="0">
                <a:latin typeface="Arial" panose="020B0604020202020204" pitchFamily="34" charset="0"/>
                <a:cs typeface="Arial" panose="020B0604020202020204" pitchFamily="34" charset="0"/>
              </a:rPr>
              <a:t>Elderly – Some elderly people are grandparents, some chose not to be. Some say this is when your life truly begins as, if you’ve managed to save enough money (called a pension), you no longer have to work.</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There is no set time for how long a life lasts – everyone is unique. </a:t>
            </a:r>
          </a:p>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6</a:t>
            </a:fld>
            <a:endParaRPr lang="en-GB"/>
          </a:p>
        </p:txBody>
      </p:sp>
    </p:spTree>
    <p:extLst>
      <p:ext uri="{BB962C8B-B14F-4D97-AF65-F5344CB8AC3E}">
        <p14:creationId xmlns:p14="http://schemas.microsoft.com/office/powerpoint/2010/main" val="12541182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0" i="0" u="none" strike="noStrike" kern="1200" dirty="0">
                <a:solidFill>
                  <a:schemeClr val="tx1"/>
                </a:solidFill>
                <a:effectLst/>
                <a:latin typeface="Arial" pitchFamily="34" charset="0"/>
                <a:ea typeface="+mn-ea"/>
                <a:cs typeface="+mn-cs"/>
              </a:rPr>
              <a:t>A kitten is another name for a young cat (a baby). After they’re born, kittens rely on their mother for survival - they don’t even open their eyes until after seven to ten days. </a:t>
            </a:r>
          </a:p>
          <a:p>
            <a:r>
              <a:rPr lang="en-GB" sz="1200" b="0" i="0" u="none" strike="noStrike" kern="1200" dirty="0">
                <a:solidFill>
                  <a:schemeClr val="tx1"/>
                </a:solidFill>
                <a:effectLst/>
                <a:latin typeface="Arial" pitchFamily="34" charset="0"/>
                <a:ea typeface="+mn-ea"/>
                <a:cs typeface="+mn-cs"/>
              </a:rPr>
              <a:t>At about two weeks old, kittens quickly develop and become so curious about their surroundings that they start exploring. </a:t>
            </a:r>
          </a:p>
          <a:p>
            <a:r>
              <a:rPr lang="en-GB" sz="1200" b="0" i="0" u="none" strike="noStrike" kern="1200" dirty="0">
                <a:solidFill>
                  <a:schemeClr val="tx1"/>
                </a:solidFill>
                <a:effectLst/>
                <a:latin typeface="Arial" pitchFamily="34" charset="0"/>
                <a:ea typeface="+mn-ea"/>
                <a:cs typeface="+mn-cs"/>
              </a:rPr>
              <a:t>After another three to four weeks, they begin to eat solid food and grow their adult teeth. </a:t>
            </a:r>
          </a:p>
          <a:p>
            <a:r>
              <a:rPr lang="en-GB" sz="1200" b="0" i="0" u="none" strike="noStrike" kern="1200" dirty="0">
                <a:solidFill>
                  <a:schemeClr val="tx1"/>
                </a:solidFill>
                <a:effectLst/>
                <a:latin typeface="Arial" pitchFamily="34" charset="0"/>
                <a:ea typeface="+mn-ea"/>
                <a:cs typeface="+mn-cs"/>
              </a:rPr>
              <a:t>Kittens will return to their mother’s side when called and if she feels they’re in danger, she will move their ‘nest’ to somewhere safer.</a:t>
            </a:r>
          </a:p>
          <a:p>
            <a:r>
              <a:rPr lang="en-GB" sz="1200" b="0" i="0" u="none" strike="noStrike" kern="1200" dirty="0">
                <a:solidFill>
                  <a:schemeClr val="tx1"/>
                </a:solidFill>
                <a:effectLst/>
                <a:latin typeface="Arial" pitchFamily="34" charset="0"/>
                <a:ea typeface="+mn-ea"/>
                <a:cs typeface="+mn-cs"/>
              </a:rPr>
              <a:t>Kittens, like cats, are very playful and will imitate hunting with their cat toys. </a:t>
            </a:r>
          </a:p>
          <a:p>
            <a:r>
              <a:rPr lang="en-GB" sz="1200" b="0" i="0" u="none" strike="noStrike" kern="1200" dirty="0">
                <a:solidFill>
                  <a:schemeClr val="tx1"/>
                </a:solidFill>
                <a:effectLst/>
                <a:latin typeface="Arial" pitchFamily="34" charset="0"/>
                <a:ea typeface="+mn-ea"/>
                <a:cs typeface="+mn-cs"/>
              </a:rPr>
              <a:t>They both have the same welfare needs.</a:t>
            </a:r>
          </a:p>
        </p:txBody>
      </p:sp>
      <p:sp>
        <p:nvSpPr>
          <p:cNvPr id="4" name="Slide Number Placeholder 3"/>
          <p:cNvSpPr>
            <a:spLocks noGrp="1"/>
          </p:cNvSpPr>
          <p:nvPr>
            <p:ph type="sldNum" sz="quarter" idx="10"/>
          </p:nvPr>
        </p:nvSpPr>
        <p:spPr/>
        <p:txBody>
          <a:bodyPr/>
          <a:lstStyle/>
          <a:p>
            <a:fld id="{C3EFA93C-652C-41A1-B038-E478FEC9B3B5}" type="slidenum">
              <a:rPr lang="en-GB" smtClean="0"/>
              <a:pPr/>
              <a:t>7</a:t>
            </a:fld>
            <a:endParaRPr lang="en-GB"/>
          </a:p>
        </p:txBody>
      </p:sp>
    </p:spTree>
    <p:extLst>
      <p:ext uri="{BB962C8B-B14F-4D97-AF65-F5344CB8AC3E}">
        <p14:creationId xmlns:p14="http://schemas.microsoft.com/office/powerpoint/2010/main" val="2469829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pets, whether they’re large or small, need the same five things to keep them healthy and happy:</a:t>
            </a:r>
          </a:p>
          <a:p>
            <a:endParaRPr lang="en-GB" dirty="0"/>
          </a:p>
          <a:p>
            <a:r>
              <a:rPr lang="en-GB" dirty="0"/>
              <a:t>The right kind of safe, warm home with lots of space</a:t>
            </a:r>
          </a:p>
          <a:p>
            <a:endParaRPr lang="en-GB" dirty="0"/>
          </a:p>
          <a:p>
            <a:r>
              <a:rPr lang="en-GB" dirty="0"/>
              <a:t>The right kind of food and 24 hour access to fresh water</a:t>
            </a:r>
          </a:p>
          <a:p>
            <a:endParaRPr lang="en-GB" dirty="0"/>
          </a:p>
          <a:p>
            <a:r>
              <a:rPr lang="en-GB" dirty="0"/>
              <a:t>Exercise and fun (the chance to show normal behaviour)</a:t>
            </a:r>
          </a:p>
          <a:p>
            <a:endParaRPr lang="en-GB" dirty="0"/>
          </a:p>
          <a:p>
            <a:r>
              <a:rPr lang="en-GB" dirty="0"/>
              <a:t>Friends (This can be other animals, people, or both)</a:t>
            </a:r>
          </a:p>
          <a:p>
            <a:endParaRPr lang="en-GB" dirty="0"/>
          </a:p>
          <a:p>
            <a:r>
              <a:rPr lang="en-GB" dirty="0"/>
              <a:t>Health ( We all need to make sure our pets are kept healthy and take them to the vet when they’re not well)</a:t>
            </a:r>
          </a:p>
          <a:p>
            <a:endParaRPr lang="en-GB" dirty="0"/>
          </a:p>
          <a:p>
            <a:r>
              <a:rPr lang="en-GB" dirty="0"/>
              <a:t>Ask whose responsibility it is to keep pets healthy and happy and confirm that owners are responsible for looking after their pet properly.</a:t>
            </a: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8</a:t>
            </a:fld>
            <a:endParaRPr lang="en-GB" dirty="0"/>
          </a:p>
        </p:txBody>
      </p:sp>
    </p:spTree>
    <p:extLst>
      <p:ext uri="{BB962C8B-B14F-4D97-AF65-F5344CB8AC3E}">
        <p14:creationId xmlns:p14="http://schemas.microsoft.com/office/powerpoint/2010/main" val="28226187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a:latin typeface="Arial" panose="020B0604020202020204" pitchFamily="34" charset="0"/>
                <a:cs typeface="Arial" panose="020B0604020202020204" pitchFamily="34" charset="0"/>
              </a:rPr>
              <a:t>PDSA try</a:t>
            </a:r>
            <a:r>
              <a:rPr lang="en-GB" sz="1400" baseline="0" dirty="0">
                <a:latin typeface="Arial" panose="020B0604020202020204" pitchFamily="34" charset="0"/>
                <a:cs typeface="Arial" panose="020B0604020202020204" pitchFamily="34" charset="0"/>
              </a:rPr>
              <a:t> to help the nation become </a:t>
            </a:r>
            <a:r>
              <a:rPr lang="en-GB" sz="1400" baseline="0" dirty="0" err="1">
                <a:latin typeface="Arial" panose="020B0604020202020204" pitchFamily="34" charset="0"/>
                <a:cs typeface="Arial" panose="020B0604020202020204" pitchFamily="34" charset="0"/>
              </a:rPr>
              <a:t>PetWise</a:t>
            </a:r>
            <a:r>
              <a:rPr lang="en-GB" sz="1400" baseline="0" dirty="0">
                <a:latin typeface="Arial" panose="020B0604020202020204" pitchFamily="34" charset="0"/>
                <a:cs typeface="Arial" panose="020B0604020202020204" pitchFamily="34" charset="0"/>
              </a:rPr>
              <a:t> about the Welfare Needs</a:t>
            </a:r>
          </a:p>
          <a:p>
            <a:endParaRPr lang="en-GB" sz="1400" baseline="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Share the details on the slide and: </a:t>
            </a:r>
          </a:p>
          <a:p>
            <a:pPr>
              <a:buFont typeface="Arial" pitchFamily="34" charset="0"/>
              <a:buNone/>
            </a:pPr>
            <a:endParaRPr lang="en-GB" sz="1400" baseline="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400" dirty="0"/>
              <a:t>Tell children that PDSA treat the sick and injured pets of people in need..</a:t>
            </a:r>
          </a:p>
          <a:p>
            <a:pPr marL="171450" indent="-171450">
              <a:buFont typeface="Arial" panose="020B0604020202020204" pitchFamily="34" charset="0"/>
              <a:buChar char="•"/>
            </a:pPr>
            <a:r>
              <a:rPr lang="en-GB" sz="1400" dirty="0"/>
              <a:t>Ask them if they think it’s important to help sick and injured animals to get better.</a:t>
            </a:r>
          </a:p>
          <a:p>
            <a:pPr marL="171450" indent="-171450">
              <a:buFont typeface="Arial" panose="020B0604020202020204" pitchFamily="34" charset="0"/>
              <a:buChar char="•"/>
            </a:pPr>
            <a:r>
              <a:rPr lang="en-GB" sz="1400" dirty="0"/>
              <a:t> Explain that PDSA is a special kind of vets, because they’re a charity. Ask them what a charity does and explain that PDSA looks after pets when owners can’t afford vet treatment.</a:t>
            </a:r>
          </a:p>
          <a:p>
            <a:pPr marL="171450" indent="-171450">
              <a:buFont typeface="Arial" panose="020B0604020202020204" pitchFamily="34" charset="0"/>
              <a:buChar char="•"/>
            </a:pPr>
            <a:r>
              <a:rPr lang="en-GB" sz="1400" dirty="0"/>
              <a:t> Ask them what would happen to all the sick and injured pets PDSA treat if they weren’t around.</a:t>
            </a:r>
          </a:p>
          <a:p>
            <a:pPr>
              <a:buFont typeface="Arial" pitchFamily="34" charset="0"/>
              <a:buNone/>
            </a:pPr>
            <a:endParaRPr lang="en-GB" sz="1400" baseline="0" dirty="0">
              <a:latin typeface="Arial" panose="020B0604020202020204" pitchFamily="34" charset="0"/>
              <a:cs typeface="Arial" panose="020B0604020202020204" pitchFamily="34" charset="0"/>
            </a:endParaRPr>
          </a:p>
          <a:p>
            <a:pPr>
              <a:buFont typeface="Arial" pitchFamily="34" charset="0"/>
              <a:buNone/>
            </a:pPr>
            <a:endParaRPr lang="en-GB" sz="1400" baseline="0" dirty="0"/>
          </a:p>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9</a:t>
            </a:fld>
            <a:endParaRPr lang="en-GB"/>
          </a:p>
        </p:txBody>
      </p:sp>
    </p:spTree>
    <p:extLst>
      <p:ext uri="{BB962C8B-B14F-4D97-AF65-F5344CB8AC3E}">
        <p14:creationId xmlns:p14="http://schemas.microsoft.com/office/powerpoint/2010/main" val="10572146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3.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image" Target="../media/image5.pn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55.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4.png"/><Relationship Id="rId5" Type="http://schemas.openxmlformats.org/officeDocument/2006/relationships/slideMaster" Target="../slideMasters/slideMaster1.xml"/><Relationship Id="rId4" Type="http://schemas.openxmlformats.org/officeDocument/2006/relationships/tags" Target="../tags/tag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6.xml"/><Relationship Id="rId7"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8.xml"/><Relationship Id="rId7"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39.xml"/><Relationship Id="rId3" Type="http://schemas.openxmlformats.org/officeDocument/2006/relationships/tags" Target="../tags/tag34.xml"/><Relationship Id="rId7" Type="http://schemas.openxmlformats.org/officeDocument/2006/relationships/tags" Target="../tags/tag3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5" Type="http://schemas.openxmlformats.org/officeDocument/2006/relationships/tags" Target="../tags/tag36.xml"/><Relationship Id="rId10" Type="http://schemas.openxmlformats.org/officeDocument/2006/relationships/image" Target="../media/image2.png"/><Relationship Id="rId4" Type="http://schemas.openxmlformats.org/officeDocument/2006/relationships/tags" Target="../tags/tag35.xml"/><Relationship Id="rId9"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0.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48.xml"/><Relationship Id="rId3" Type="http://schemas.openxmlformats.org/officeDocument/2006/relationships/tags" Target="../tags/tag43.xml"/><Relationship Id="rId7" Type="http://schemas.openxmlformats.org/officeDocument/2006/relationships/tags" Target="../tags/tag47.xml"/><Relationship Id="rId12" Type="http://schemas.openxmlformats.org/officeDocument/2006/relationships/image" Target="../media/image2.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image" Target="../media/image1.png"/><Relationship Id="rId5" Type="http://schemas.openxmlformats.org/officeDocument/2006/relationships/tags" Target="../tags/tag45.xml"/><Relationship Id="rId10" Type="http://schemas.openxmlformats.org/officeDocument/2006/relationships/image" Target="../media/image3.png"/><Relationship Id="rId4" Type="http://schemas.openxmlformats.org/officeDocument/2006/relationships/tags" Target="../tags/tag44.xml"/><Relationship Id="rId9"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1st choic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1" name="object 5"/>
          <p:cNvSpPr>
            <a:spLocks noGrp="1" noSelect="1" noRot="1" noMove="1" noResize="1" noEditPoints="1" noAdjustHandles="1" noChangeArrowheads="1" noChangeShapeType="1" noTextEdit="1"/>
          </p:cNvSpPr>
          <p:nvPr userDrawn="1">
            <p:custDataLst>
              <p:tags r:id="rId3"/>
            </p:custDataLst>
          </p:nvPr>
        </p:nvSpPr>
        <p:spPr>
          <a:xfrm>
            <a:off x="5012995" y="6657788"/>
            <a:ext cx="4067506" cy="703767"/>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4"/>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0"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baseline="0"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2"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_green">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5" cstate="print"/>
            <a:stretch>
              <a:fillRect/>
            </a:stretch>
          </a:blipFill>
        </p:spPr>
        <p:txBody>
          <a:bodyPr wrap="square" lIns="0" tIns="0" rIns="0" bIns="0" rtlCol="0"/>
          <a:lstStyle/>
          <a:p>
            <a:endParaRPr dirty="0">
              <a:latin typeface="Arial" pitchFamily="34" charset="0"/>
            </a:endParaRPr>
          </a:p>
        </p:txBody>
      </p:sp>
      <p:sp>
        <p:nvSpPr>
          <p:cNvPr id="26" name="Title 23"/>
          <p:cNvSpPr>
            <a:spLocks noGrp="1"/>
          </p:cNvSpPr>
          <p:nvPr>
            <p:ph type="title" hasCustomPrompt="1"/>
          </p:nvPr>
        </p:nvSpPr>
        <p:spPr>
          <a:xfrm>
            <a:off x="774700" y="4314825"/>
            <a:ext cx="3312000" cy="1368000"/>
          </a:xfrm>
          <a:prstGeom prst="rect">
            <a:avLst/>
          </a:prstGeom>
        </p:spPr>
        <p:txBody>
          <a:bodyPr lIns="90000" tIns="46800" rIns="90000" bIns="46800">
            <a:normAutofit/>
          </a:bodyPr>
          <a:lstStyle>
            <a:lvl1pPr marL="12700" marR="5080" indent="-12700">
              <a:lnSpc>
                <a:spcPts val="3200"/>
              </a:lnSpc>
              <a:defRPr lang="en-GB" sz="2800" b="1" spc="-30" baseline="0" dirty="0">
                <a:solidFill>
                  <a:srgbClr val="008988"/>
                </a:solidFill>
                <a:latin typeface="Arial"/>
                <a:ea typeface="+mn-ea"/>
                <a:cs typeface="Arial"/>
              </a:defRPr>
            </a:lvl1pPr>
          </a:lstStyle>
          <a:p>
            <a:r>
              <a:rPr lang="en-GB" dirty="0"/>
              <a:t>Section divider, </a:t>
            </a:r>
            <a:br>
              <a:rPr lang="en-GB" dirty="0"/>
            </a:br>
            <a:r>
              <a:rPr lang="en-GB" dirty="0"/>
              <a:t>if required</a:t>
            </a:r>
          </a:p>
        </p:txBody>
      </p:sp>
      <p:sp>
        <p:nvSpPr>
          <p:cNvPr id="13" name="Text Placeholder 12"/>
          <p:cNvSpPr>
            <a:spLocks noGrp="1"/>
          </p:cNvSpPr>
          <p:nvPr>
            <p:ph type="body" sz="quarter" idx="12" hasCustomPrompt="1"/>
          </p:nvPr>
        </p:nvSpPr>
        <p:spPr>
          <a:xfrm>
            <a:off x="774699" y="5686425"/>
            <a:ext cx="3311525" cy="762000"/>
          </a:xfrm>
        </p:spPr>
        <p:txBody>
          <a:bodyPr>
            <a:noAutofit/>
          </a:bodyPr>
          <a:lstStyle>
            <a:lvl1pPr>
              <a:defRPr sz="1400" baseline="0">
                <a:solidFill>
                  <a:srgbClr val="6BB4B5"/>
                </a:solidFill>
              </a:defRPr>
            </a:lvl1pPr>
          </a:lstStyle>
          <a:p>
            <a:pPr lvl="0"/>
            <a:r>
              <a:rPr lang="en-US" dirty="0"/>
              <a:t>Date or name etc here</a:t>
            </a:r>
            <a:endParaRPr lang="en-GB" dirty="0"/>
          </a:p>
        </p:txBody>
      </p:sp>
      <p:sp>
        <p:nvSpPr>
          <p:cNvPr id="7" name="object 5"/>
          <p:cNvSpPr>
            <a:spLocks noGrp="1" noSelect="1" noRot="1" noMove="1" noResize="1" noEditPoints="1" noAdjustHandles="1" noChangeArrowheads="1" noChangeShapeType="1" noTextEdit="1"/>
          </p:cNvSpPr>
          <p:nvPr userDrawn="1">
            <p:custDataLst>
              <p:tags r:id="rId3"/>
            </p:custDataLst>
          </p:nvPr>
        </p:nvSpPr>
        <p:spPr>
          <a:xfrm>
            <a:off x="5012995" y="6666614"/>
            <a:ext cx="4067506" cy="696211"/>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243840" y="-257175"/>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4" name="object 3"/>
          <p:cNvSpPr/>
          <p:nvPr userDrawn="1"/>
        </p:nvSpPr>
        <p:spPr>
          <a:xfrm>
            <a:off x="1212126" y="0"/>
            <a:ext cx="5658574" cy="276226"/>
          </a:xfrm>
          <a:custGeom>
            <a:avLst/>
            <a:gdLst/>
            <a:ahLst/>
            <a:cxnLst/>
            <a:rect l="l" t="t" r="r" b="b"/>
            <a:pathLst>
              <a:path w="4559935" h="288290">
                <a:moveTo>
                  <a:pt x="0" y="287997"/>
                </a:moveTo>
                <a:lnTo>
                  <a:pt x="4559731" y="287997"/>
                </a:lnTo>
                <a:lnTo>
                  <a:pt x="4559731" y="0"/>
                </a:lnTo>
                <a:lnTo>
                  <a:pt x="0" y="0"/>
                </a:lnTo>
                <a:lnTo>
                  <a:pt x="0" y="287997"/>
                </a:lnTo>
                <a:close/>
              </a:path>
            </a:pathLst>
          </a:custGeom>
          <a:solidFill>
            <a:srgbClr val="FFFFFF"/>
          </a:solidFill>
        </p:spPr>
        <p:txBody>
          <a:bodyPr wrap="square" lIns="0" tIns="0" rIns="0" bIns="0" rtlCol="0"/>
          <a:lstStyle/>
          <a:p>
            <a:endParaRPr dirty="0">
              <a:latin typeface="Arial" pitchFamily="34" charset="0"/>
            </a:endParaRPr>
          </a:p>
        </p:txBody>
      </p:sp>
      <p:sp>
        <p:nvSpPr>
          <p:cNvPr id="5" name="object 4"/>
          <p:cNvSpPr>
            <a:spLocks noGrp="1" noSelect="1" noRot="1" noMove="1" noResize="1" noEditPoints="1" noAdjustHandles="1" noChangeArrowheads="1" noChangeShapeType="1" noTextEdit="1"/>
          </p:cNvSpPr>
          <p:nvPr userDrawn="1">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3"/>
            </p:custDataLst>
          </p:nvPr>
        </p:nvSpPr>
        <p:spPr>
          <a:xfrm>
            <a:off x="774700" y="1190625"/>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pic>
        <p:nvPicPr>
          <p:cNvPr id="2" name="Picture 1"/>
          <p:cNvPicPr>
            <a:picLocks noGrp="1" noSelect="1" noRot="1" noMove="1" noResize="1" noEditPoints="1" noAdjustHandles="1" noChangeArrowheads="1" noChangeShapeType="1"/>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165099" y="6760209"/>
            <a:ext cx="1947477" cy="602616"/>
          </a:xfrm>
          <a:prstGeom prst="rect">
            <a:avLst/>
          </a:prstGeom>
        </p:spPr>
      </p:pic>
      <p:sp>
        <p:nvSpPr>
          <p:cNvPr id="7" name="object 7"/>
          <p:cNvSpPr txBox="1"/>
          <p:nvPr userDrawn="1"/>
        </p:nvSpPr>
        <p:spPr>
          <a:xfrm>
            <a:off x="7367300" y="3904083"/>
            <a:ext cx="2399000" cy="1617430"/>
          </a:xfrm>
          <a:prstGeom prst="rect">
            <a:avLst/>
          </a:prstGeom>
        </p:spPr>
        <p:txBody>
          <a:bodyPr vert="horz" wrap="square" lIns="0" tIns="0" rIns="0" bIns="0" rtlCol="0">
            <a:spAutoFit/>
          </a:bodyPr>
          <a:lstStyle/>
          <a:p>
            <a:pPr marL="12700" marR="244475">
              <a:lnSpc>
                <a:spcPct val="107200"/>
              </a:lnSpc>
            </a:pPr>
            <a:r>
              <a:rPr sz="1400" b="1" spc="-30" dirty="0">
                <a:solidFill>
                  <a:srgbClr val="008988"/>
                </a:solidFill>
                <a:latin typeface="Arial"/>
                <a:cs typeface="Arial"/>
              </a:rPr>
              <a:t>Hea</a:t>
            </a:r>
            <a:r>
              <a:rPr sz="1400" b="1" dirty="0">
                <a:solidFill>
                  <a:srgbClr val="008988"/>
                </a:solidFill>
                <a:latin typeface="Arial"/>
                <a:cs typeface="Arial"/>
              </a:rPr>
              <a:t>d</a:t>
            </a:r>
            <a:r>
              <a:rPr sz="1400" b="1" spc="-60" dirty="0">
                <a:solidFill>
                  <a:srgbClr val="008988"/>
                </a:solidFill>
                <a:latin typeface="Arial"/>
                <a:cs typeface="Arial"/>
              </a:rPr>
              <a:t> </a:t>
            </a:r>
            <a:r>
              <a:rPr sz="1400" b="1" spc="-30" dirty="0">
                <a:solidFill>
                  <a:srgbClr val="008988"/>
                </a:solidFill>
                <a:latin typeface="Arial"/>
                <a:cs typeface="Arial"/>
              </a:rPr>
              <a:t>Office: </a:t>
            </a:r>
            <a:br>
              <a:rPr lang="en-GB" sz="1400" b="1" spc="-30" dirty="0">
                <a:solidFill>
                  <a:srgbClr val="009A97"/>
                </a:solidFill>
                <a:latin typeface="Arial"/>
                <a:cs typeface="Arial"/>
              </a:rPr>
            </a:br>
            <a:r>
              <a:rPr sz="1400" spc="-30" dirty="0" err="1">
                <a:solidFill>
                  <a:srgbClr val="6BB4B5"/>
                </a:solidFill>
                <a:latin typeface="Arial"/>
                <a:cs typeface="Arial"/>
              </a:rPr>
              <a:t>Whitechape</a:t>
            </a:r>
            <a:r>
              <a:rPr sz="1400" dirty="0" err="1">
                <a:solidFill>
                  <a:srgbClr val="6BB4B5"/>
                </a:solidFill>
                <a:latin typeface="Arial"/>
                <a:cs typeface="Arial"/>
              </a:rPr>
              <a:t>l</a:t>
            </a:r>
            <a:r>
              <a:rPr sz="1400" spc="-60" dirty="0">
                <a:solidFill>
                  <a:srgbClr val="6BB4B5"/>
                </a:solidFill>
                <a:latin typeface="Arial"/>
                <a:cs typeface="Arial"/>
              </a:rPr>
              <a:t> </a:t>
            </a:r>
            <a:r>
              <a:rPr sz="1400" spc="-80" dirty="0">
                <a:solidFill>
                  <a:srgbClr val="6BB4B5"/>
                </a:solidFill>
                <a:latin typeface="Arial"/>
                <a:cs typeface="Arial"/>
              </a:rPr>
              <a:t>W</a:t>
            </a:r>
            <a:r>
              <a:rPr sz="1400" spc="-30" dirty="0">
                <a:solidFill>
                  <a:srgbClr val="6BB4B5"/>
                </a:solidFill>
                <a:latin typeface="Arial"/>
                <a:cs typeface="Arial"/>
              </a:rPr>
              <a:t>ay </a:t>
            </a:r>
            <a:br>
              <a:rPr lang="en-GB" sz="1400" spc="-30" dirty="0">
                <a:solidFill>
                  <a:srgbClr val="6BB4B5"/>
                </a:solidFill>
                <a:latin typeface="Arial"/>
                <a:cs typeface="Arial"/>
              </a:rPr>
            </a:br>
            <a:r>
              <a:rPr sz="1400" spc="-30" dirty="0" err="1">
                <a:solidFill>
                  <a:srgbClr val="6BB4B5"/>
                </a:solidFill>
                <a:latin typeface="Arial"/>
                <a:cs typeface="Arial"/>
              </a:rPr>
              <a:t>Priorslee</a:t>
            </a:r>
            <a:endParaRPr sz="1400" dirty="0">
              <a:solidFill>
                <a:srgbClr val="6BB4B5"/>
              </a:solidFill>
              <a:latin typeface="Arial"/>
              <a:cs typeface="Arial"/>
            </a:endParaRPr>
          </a:p>
          <a:p>
            <a:pPr marL="12700">
              <a:lnSpc>
                <a:spcPct val="100000"/>
              </a:lnSpc>
              <a:spcBef>
                <a:spcPts val="120"/>
              </a:spcBef>
            </a:pPr>
            <a:r>
              <a:rPr sz="1400" spc="-185" dirty="0">
                <a:solidFill>
                  <a:srgbClr val="6BB4B5"/>
                </a:solidFill>
                <a:latin typeface="Arial"/>
                <a:cs typeface="Arial"/>
              </a:rPr>
              <a:t>T</a:t>
            </a:r>
            <a:r>
              <a:rPr sz="1400" spc="-30" dirty="0">
                <a:solidFill>
                  <a:srgbClr val="6BB4B5"/>
                </a:solidFill>
                <a:latin typeface="Arial"/>
                <a:cs typeface="Arial"/>
              </a:rPr>
              <a:t>elford</a:t>
            </a:r>
            <a:endParaRPr sz="1400" dirty="0">
              <a:solidFill>
                <a:srgbClr val="6BB4B5"/>
              </a:solidFill>
              <a:latin typeface="Arial"/>
              <a:cs typeface="Arial"/>
            </a:endParaRPr>
          </a:p>
          <a:p>
            <a:pPr marL="12700">
              <a:lnSpc>
                <a:spcPct val="100000"/>
              </a:lnSpc>
              <a:spcBef>
                <a:spcPts val="120"/>
              </a:spcBef>
            </a:pPr>
            <a:r>
              <a:rPr sz="1400" spc="-30" dirty="0">
                <a:solidFill>
                  <a:srgbClr val="6BB4B5"/>
                </a:solidFill>
                <a:latin typeface="Arial"/>
                <a:cs typeface="Arial"/>
              </a:rPr>
              <a:t>Shropshir</a:t>
            </a:r>
            <a:r>
              <a:rPr sz="1400" dirty="0">
                <a:solidFill>
                  <a:srgbClr val="6BB4B5"/>
                </a:solidFill>
                <a:latin typeface="Arial"/>
                <a:cs typeface="Arial"/>
              </a:rPr>
              <a:t>e</a:t>
            </a:r>
            <a:r>
              <a:rPr sz="1400" spc="-85" dirty="0">
                <a:solidFill>
                  <a:srgbClr val="6BB4B5"/>
                </a:solidFill>
                <a:latin typeface="Arial"/>
                <a:cs typeface="Arial"/>
              </a:rPr>
              <a:t> </a:t>
            </a:r>
            <a:r>
              <a:rPr sz="1400" spc="-30" dirty="0">
                <a:solidFill>
                  <a:srgbClr val="6BB4B5"/>
                </a:solidFill>
                <a:latin typeface="Arial"/>
                <a:cs typeface="Arial"/>
              </a:rPr>
              <a:t>TF</a:t>
            </a:r>
            <a:r>
              <a:rPr sz="1400" dirty="0">
                <a:solidFill>
                  <a:srgbClr val="6BB4B5"/>
                </a:solidFill>
                <a:latin typeface="Arial"/>
                <a:cs typeface="Arial"/>
              </a:rPr>
              <a:t>2</a:t>
            </a:r>
            <a:r>
              <a:rPr sz="1400" spc="-60" dirty="0">
                <a:solidFill>
                  <a:srgbClr val="6BB4B5"/>
                </a:solidFill>
                <a:latin typeface="Arial"/>
                <a:cs typeface="Arial"/>
              </a:rPr>
              <a:t> </a:t>
            </a:r>
            <a:r>
              <a:rPr sz="1400" spc="-30" dirty="0">
                <a:solidFill>
                  <a:srgbClr val="6BB4B5"/>
                </a:solidFill>
                <a:latin typeface="Arial"/>
                <a:cs typeface="Arial"/>
              </a:rPr>
              <a:t>9PQ</a:t>
            </a:r>
            <a:endParaRPr sz="1400" dirty="0">
              <a:solidFill>
                <a:srgbClr val="6BB4B5"/>
              </a:solidFill>
              <a:latin typeface="Arial"/>
              <a:cs typeface="Arial"/>
            </a:endParaRPr>
          </a:p>
          <a:p>
            <a:pPr>
              <a:lnSpc>
                <a:spcPct val="100000"/>
              </a:lnSpc>
              <a:spcBef>
                <a:spcPts val="22"/>
              </a:spcBef>
            </a:pPr>
            <a:endParaRPr sz="1650" dirty="0">
              <a:solidFill>
                <a:srgbClr val="6BB4B5"/>
              </a:solidFill>
              <a:latin typeface="Arial" pitchFamily="34" charset="0"/>
              <a:cs typeface="Arial" pitchFamily="34" charset="0"/>
            </a:endParaRPr>
          </a:p>
          <a:p>
            <a:pPr marL="12700">
              <a:lnSpc>
                <a:spcPct val="100000"/>
              </a:lnSpc>
              <a:tabLst>
                <a:tab pos="361950" algn="l"/>
              </a:tabLst>
            </a:pPr>
            <a:r>
              <a:rPr sz="1400" spc="-185" dirty="0">
                <a:solidFill>
                  <a:srgbClr val="6BB4B5"/>
                </a:solidFill>
                <a:latin typeface="Arial"/>
                <a:cs typeface="Arial"/>
              </a:rPr>
              <a:t>T</a:t>
            </a:r>
            <a:r>
              <a:rPr sz="1400" dirty="0">
                <a:solidFill>
                  <a:srgbClr val="6BB4B5"/>
                </a:solidFill>
                <a:latin typeface="Arial"/>
                <a:cs typeface="Arial"/>
              </a:rPr>
              <a:t>:</a:t>
            </a:r>
            <a:r>
              <a:rPr sz="1400" spc="-60" dirty="0">
                <a:solidFill>
                  <a:srgbClr val="6BB4B5"/>
                </a:solidFill>
                <a:latin typeface="Arial"/>
                <a:cs typeface="Arial"/>
              </a:rPr>
              <a:t> </a:t>
            </a:r>
            <a:r>
              <a:rPr lang="en-GB" sz="1400" spc="-60" dirty="0">
                <a:solidFill>
                  <a:srgbClr val="6BB4B5"/>
                </a:solidFill>
                <a:latin typeface="Arial"/>
                <a:cs typeface="Arial"/>
              </a:rPr>
              <a:t>	0</a:t>
            </a:r>
            <a:r>
              <a:rPr sz="1400" spc="-130" dirty="0">
                <a:solidFill>
                  <a:srgbClr val="6BB4B5"/>
                </a:solidFill>
                <a:latin typeface="Arial"/>
                <a:cs typeface="Arial"/>
              </a:rPr>
              <a:t>1</a:t>
            </a:r>
            <a:r>
              <a:rPr sz="1400" spc="-30" dirty="0">
                <a:solidFill>
                  <a:srgbClr val="6BB4B5"/>
                </a:solidFill>
                <a:latin typeface="Arial"/>
                <a:cs typeface="Arial"/>
              </a:rPr>
              <a:t>95</a:t>
            </a:r>
            <a:r>
              <a:rPr sz="1400" dirty="0">
                <a:solidFill>
                  <a:srgbClr val="6BB4B5"/>
                </a:solidFill>
                <a:latin typeface="Arial"/>
                <a:cs typeface="Arial"/>
              </a:rPr>
              <a:t>2 </a:t>
            </a:r>
            <a:r>
              <a:rPr sz="1400" spc="-30" dirty="0">
                <a:solidFill>
                  <a:srgbClr val="6BB4B5"/>
                </a:solidFill>
                <a:latin typeface="Arial"/>
                <a:cs typeface="Arial"/>
              </a:rPr>
              <a:t>290</a:t>
            </a:r>
            <a:r>
              <a:rPr lang="en-GB" sz="1400" spc="-30" dirty="0">
                <a:solidFill>
                  <a:srgbClr val="6BB4B5"/>
                </a:solidFill>
                <a:latin typeface="Arial"/>
                <a:cs typeface="Arial"/>
              </a:rPr>
              <a:t> </a:t>
            </a:r>
            <a:r>
              <a:rPr sz="1400" spc="-30" dirty="0">
                <a:solidFill>
                  <a:srgbClr val="6BB4B5"/>
                </a:solidFill>
                <a:latin typeface="Arial"/>
                <a:cs typeface="Arial"/>
              </a:rPr>
              <a:t>999</a:t>
            </a:r>
            <a:endParaRPr sz="1400" dirty="0">
              <a:solidFill>
                <a:srgbClr val="6BB4B5"/>
              </a:solidFill>
              <a:latin typeface="Arial"/>
              <a:cs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3rd choice">
    <p:spTree>
      <p:nvGrpSpPr>
        <p:cNvPr id="1" name=""/>
        <p:cNvGrpSpPr/>
        <p:nvPr/>
      </p:nvGrpSpPr>
      <p:grpSpPr>
        <a:xfrm>
          <a:off x="0" y="0"/>
          <a:ext cx="0" cy="0"/>
          <a:chOff x="0" y="0"/>
          <a:chExt cx="0" cy="0"/>
        </a:xfrm>
      </p:grpSpPr>
      <p:sp>
        <p:nvSpPr>
          <p:cNvPr id="11" name="object 5"/>
          <p:cNvSpPr>
            <a:spLocks noGrp="1" noSelect="1" noRot="1" noMove="1" noResize="1" noEditPoints="1" noAdjustHandles="1" noChangeArrowheads="1" noChangeShapeType="1" noTextEdit="1"/>
          </p:cNvSpPr>
          <p:nvPr userDrawn="1">
            <p:custDataLst>
              <p:tags r:id="rId1"/>
            </p:custDataLst>
          </p:nvPr>
        </p:nvSpPr>
        <p:spPr>
          <a:xfrm>
            <a:off x="5118100" y="6651002"/>
            <a:ext cx="3991306"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16" name="object 2"/>
          <p:cNvSpPr>
            <a:spLocks noGrp="1" noSelect="1" noRot="1" noMove="1" noResize="1" noEditPoints="1" noAdjustHandles="1" noChangeArrowheads="1" noChangeShapeType="1" noTextEdit="1"/>
          </p:cNvSpPr>
          <p:nvPr userDrawn="1">
            <p:custDataLst>
              <p:tags r:id="rId2"/>
            </p:custDataLst>
          </p:nvPr>
        </p:nvSpPr>
        <p:spPr>
          <a:xfrm>
            <a:off x="4346714" y="1014069"/>
            <a:ext cx="6093282" cy="5650179"/>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2" name="object 6"/>
          <p:cNvSpPr>
            <a:spLocks noGrp="1" noSelect="1" noRot="1" noMove="1" noResize="1" noEditPoints="1" noAdjustHandles="1" noChangeArrowheads="1" noChangeShapeType="1" noTextEdit="1"/>
          </p:cNvSpPr>
          <p:nvPr userDrawn="1">
            <p:custDataLst>
              <p:tags r:id="rId3"/>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24"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
        <p:nvSpPr>
          <p:cNvPr id="8" name="object 5"/>
          <p:cNvSpPr>
            <a:spLocks noGrp="1" noSelect="1" noRot="1" noMove="1" noResize="1" noEditPoints="1" noAdjustHandles="1" noChangeArrowheads="1" noChangeShapeType="1" noTextEdit="1"/>
          </p:cNvSpPr>
          <p:nvPr userDrawn="1">
            <p:custDataLst>
              <p:tags r:id="rId4"/>
            </p:custDataLst>
          </p:nvPr>
        </p:nvSpPr>
        <p:spPr>
          <a:xfrm>
            <a:off x="5012995" y="6679096"/>
            <a:ext cx="4067506" cy="682459"/>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2nd choice">
    <p:spTree>
      <p:nvGrpSpPr>
        <p:cNvPr id="1" name=""/>
        <p:cNvGrpSpPr/>
        <p:nvPr/>
      </p:nvGrpSpPr>
      <p:grpSpPr>
        <a:xfrm>
          <a:off x="0" y="0"/>
          <a:ext cx="0" cy="0"/>
          <a:chOff x="0" y="0"/>
          <a:chExt cx="0" cy="0"/>
        </a:xfrm>
      </p:grpSpPr>
      <p:sp>
        <p:nvSpPr>
          <p:cNvPr id="15"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6"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extLst mod="1">
    <p:ext uri="{DCECCB84-F9BA-43D5-87BE-67443E8EF086}">
      <p15:sldGuideLst xmlns:p15="http://schemas.microsoft.com/office/powerpoint/2012/main">
        <p15:guide id="1" orient="horz" pos="420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23" name="Holder 3"/>
          <p:cNvSpPr>
            <a:spLocks noGrp="1"/>
          </p:cNvSpPr>
          <p:nvPr>
            <p:ph type="body" idx="1"/>
          </p:nvPr>
        </p:nvSpPr>
        <p:spPr>
          <a:xfrm>
            <a:off x="438784" y="2714625"/>
            <a:ext cx="9763315" cy="3414672"/>
          </a:xfrm>
          <a:prstGeom prst="rect">
            <a:avLst/>
          </a:prstGeom>
        </p:spPr>
        <p:txBody>
          <a:bodyPr lIns="0" tIns="0" rIns="0" bIns="0">
            <a:noAutofit/>
          </a:bodyPr>
          <a:lstStyle>
            <a:lvl1pPr>
              <a:lnSpc>
                <a:spcPct val="130000"/>
              </a:lnSpc>
              <a:tabLst>
                <a:tab pos="360000" algn="l"/>
                <a:tab pos="720000" algn="l"/>
                <a:tab pos="1080000" algn="l"/>
                <a:tab pos="1440000" algn="l"/>
                <a:tab pos="2160000" algn="l"/>
                <a:tab pos="2880000" algn="l"/>
                <a:tab pos="3600000" algn="l"/>
              </a:tabLst>
              <a:defRPr sz="1800" b="0" i="0">
                <a:solidFill>
                  <a:srgbClr val="008988"/>
                </a:solidFill>
                <a:latin typeface="Arial" pitchFamily="34" charset="0"/>
                <a:cs typeface="Arial" pitchFamily="34" charset="0"/>
              </a:defRPr>
            </a:lvl1pPr>
          </a:lstStyle>
          <a:p>
            <a:pPr lvl="0"/>
            <a:r>
              <a:rPr lang="en-US"/>
              <a:t>Edit Master text styles</a:t>
            </a:r>
          </a:p>
          <a:p>
            <a:pPr lvl="1"/>
            <a:r>
              <a:rPr lang="en-US"/>
              <a:t>Second level</a:t>
            </a:r>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igh_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Text Placeholder 21"/>
          <p:cNvSpPr>
            <a:spLocks noGrp="1"/>
          </p:cNvSpPr>
          <p:nvPr>
            <p:ph idx="1"/>
          </p:nvPr>
        </p:nvSpPr>
        <p:spPr>
          <a:xfrm>
            <a:off x="469900" y="1356332"/>
            <a:ext cx="9710800" cy="5098251"/>
          </a:xfrm>
          <a:prstGeom prst="rect">
            <a:avLst/>
          </a:prstGeom>
        </p:spPr>
        <p:txBody>
          <a:bodyPr vert="horz" lIns="91440" tIns="45720" rIns="91440" bIns="45720" rtlCol="0">
            <a:noAutofit/>
          </a:bodyPr>
          <a:lstStyle>
            <a:lvl1pPr marL="0" indent="0">
              <a:buFont typeface="Arial" panose="020B0604020202020204" pitchFamily="34" charset="0"/>
              <a:buNone/>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242490123"/>
      </p:ext>
    </p:extLst>
  </p:cSld>
  <p:clrMapOvr>
    <a:masterClrMapping/>
  </p:clrMapOvr>
  <p:extLst mod="1">
    <p:ext uri="{DCECCB84-F9BA-43D5-87BE-67443E8EF086}">
      <p15:sldGuideLst xmlns:p15="http://schemas.microsoft.com/office/powerpoint/2012/main">
        <p15:guide id="1" orient="horz" pos="84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_2 columns">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8"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9" name="Holder 3"/>
          <p:cNvSpPr>
            <a:spLocks noGrp="1"/>
          </p:cNvSpPr>
          <p:nvPr>
            <p:ph type="body" idx="1"/>
          </p:nvPr>
        </p:nvSpPr>
        <p:spPr>
          <a:xfrm>
            <a:off x="491298"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sp>
        <p:nvSpPr>
          <p:cNvPr id="10" name="Holder 3"/>
          <p:cNvSpPr>
            <a:spLocks noGrp="1"/>
          </p:cNvSpPr>
          <p:nvPr>
            <p:ph type="body" idx="10"/>
          </p:nvPr>
        </p:nvSpPr>
        <p:spPr>
          <a:xfrm>
            <a:off x="5467300"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pic>
        <p:nvPicPr>
          <p:cNvPr id="11" name="Picture 10"/>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2" name="Group 11"/>
          <p:cNvGrpSpPr>
            <a:grpSpLocks noGrp="1" noSelect="1" noRot="1" noMove="1" noResize="1"/>
          </p:cNvGrpSpPr>
          <p:nvPr userDrawn="1">
            <p:custDataLst>
              <p:tags r:id="rId6"/>
            </p:custDataLst>
          </p:nvPr>
        </p:nvGrpSpPr>
        <p:grpSpPr>
          <a:xfrm>
            <a:off x="165100" y="6646133"/>
            <a:ext cx="10287000" cy="58876"/>
            <a:chOff x="165100" y="6646133"/>
            <a:chExt cx="10287000" cy="58876"/>
          </a:xfrm>
        </p:grpSpPr>
        <p:cxnSp>
          <p:nvCxnSpPr>
            <p:cNvPr id="14" name="Straight Connector 13"/>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44214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picture">
    <p:bg>
      <p:bgPr>
        <a:solidFill>
          <a:schemeClr val="bg1"/>
        </a:solidFill>
        <a:effectLst/>
      </p:bgPr>
    </p:bg>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a:spLocks noGrp="1" noSelect="1" noRot="1" noMove="1" noResize="1" noEditPoints="1" noAdjustHandles="1" noChangeArrowheads="1" noChangeShapeType="1" noTextEdit="1"/>
          </p:cNvSpPr>
          <p:nvPr>
            <p:custDataLst>
              <p:tags r:id="rId3"/>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a:spLocks noGrp="1" noSelect="1" noRot="1" noMove="1" noResize="1" noEditPoints="1" noAdjustHandles="1" noChangeArrowheads="1" noChangeShapeType="1" noTextEdit="1"/>
          </p:cNvSpPr>
          <p:nvPr>
            <p:custDataLst>
              <p:tags r:id="rId4"/>
            </p:custDataLst>
          </p:nvPr>
        </p:nvSpPr>
        <p:spPr>
          <a:xfrm>
            <a:off x="0" y="0"/>
            <a:ext cx="437515" cy="517525"/>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5"/>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6"/>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pic>
        <p:nvPicPr>
          <p:cNvPr id="9" name="Picture 8"/>
          <p:cNvPicPr>
            <a:picLocks noGrp="1" noSelect="1" noRot="1" noMove="1" noResize="1" noEditPoints="1" noAdjustHandles="1" noChangeArrowheads="1" noChangeShapeType="1"/>
          </p:cNvPicPr>
          <p:nvPr userDrawn="1">
            <p:custDataLst>
              <p:tags r:id="rId7"/>
            </p:custDataLst>
          </p:nvPr>
        </p:nvPicPr>
        <p:blipFill>
          <a:blip r:embed="rId10"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0" name="Group 9"/>
          <p:cNvGrpSpPr>
            <a:grpSpLocks noGrp="1" noSelect="1" noRot="1" noMove="1" noResize="1"/>
          </p:cNvGrpSpPr>
          <p:nvPr userDrawn="1">
            <p:custDataLst>
              <p:tags r:id="rId8"/>
            </p:custDataLst>
          </p:nvPr>
        </p:nvGrpSpPr>
        <p:grpSpPr>
          <a:xfrm>
            <a:off x="165100" y="6646133"/>
            <a:ext cx="10287000" cy="58876"/>
            <a:chOff x="165100" y="6646133"/>
            <a:chExt cx="10287000" cy="58876"/>
          </a:xfrm>
        </p:grpSpPr>
        <p:cxnSp>
          <p:nvCxnSpPr>
            <p:cNvPr id="12" name="Straight Connector 11"/>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3" name="Picture 2"/>
          <p:cNvPicPr>
            <a:picLocks noGrp="1" noSelect="1" noRot="1" noMove="1" noResize="1" noEditPoints="1" noAdjustHandles="1" noChangeArrowheads="1" noChangeShapeType="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Divider_magenta">
    <p:bg>
      <p:bgPr>
        <a:solidFill>
          <a:schemeClr val="bg1"/>
        </a:solidFill>
        <a:effectLst/>
      </p:bgPr>
    </p:bg>
    <p:spTree>
      <p:nvGrpSpPr>
        <p:cNvPr id="1" name=""/>
        <p:cNvGrpSpPr/>
        <p:nvPr/>
      </p:nvGrpSpPr>
      <p:grpSpPr>
        <a:xfrm>
          <a:off x="0" y="0"/>
          <a:ext cx="0" cy="0"/>
          <a:chOff x="0" y="0"/>
          <a:chExt cx="0" cy="0"/>
        </a:xfrm>
      </p:grpSpPr>
      <p:sp>
        <p:nvSpPr>
          <p:cNvPr id="2"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EB3C8C">
              <a:alpha val="25000"/>
            </a:srgbClr>
          </a:solidFill>
        </p:spPr>
        <p:txBody>
          <a:bodyPr wrap="square" lIns="0" tIns="0" rIns="0" bIns="0" rtlCol="0"/>
          <a:lstStyle/>
          <a:p>
            <a:endParaRPr dirty="0">
              <a:latin typeface="Arial" pitchFamily="34" charset="0"/>
            </a:endParaRPr>
          </a:p>
        </p:txBody>
      </p:sp>
      <p:sp>
        <p:nvSpPr>
          <p:cNvPr id="3"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10" cstate="print"/>
            <a:stretch>
              <a:fillRect/>
            </a:stretch>
          </a:blipFill>
        </p:spPr>
        <p:txBody>
          <a:bodyPr wrap="square" lIns="0" tIns="0" rIns="0" bIns="0" rtlCol="0"/>
          <a:lstStyle/>
          <a:p>
            <a:endParaRPr dirty="0">
              <a:latin typeface="Arial" pitchFamily="34" charset="0"/>
            </a:endParaRPr>
          </a:p>
        </p:txBody>
      </p:sp>
      <p:sp>
        <p:nvSpPr>
          <p:cNvPr id="4" name="object 4"/>
          <p:cNvSpPr>
            <a:spLocks noGrp="1" noSelect="1" noRot="1" noMove="1" noResize="1" noEditPoints="1" noAdjustHandles="1" noChangeArrowheads="1" noChangeShapeType="1" noTextEdit="1"/>
          </p:cNvSpPr>
          <p:nvPr userDrawn="1">
            <p:custDataLst>
              <p:tags r:id="rId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5" name="object 5"/>
          <p:cNvSpPr>
            <a:spLocks noGrp="1" noSelect="1" noRot="1" noMove="1" noResize="1" noEditPoints="1" noAdjustHandles="1" noChangeArrowheads="1" noChangeShapeType="1" noTextEdit="1"/>
          </p:cNvSpPr>
          <p:nvPr userDrawn="1">
            <p:custDataLst>
              <p:tags r:id="rId4"/>
            </p:custDataLst>
          </p:nvPr>
        </p:nvSpPr>
        <p:spPr>
          <a:xfrm>
            <a:off x="5012994" y="6651002"/>
            <a:ext cx="4559935"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6" name="object 6"/>
          <p:cNvSpPr>
            <a:spLocks noGrp="1" noSelect="1" noRot="1" noMove="1" noResize="1" noEditPoints="1" noAdjustHandles="1" noChangeArrowheads="1" noChangeShapeType="1" noTextEdit="1"/>
          </p:cNvSpPr>
          <p:nvPr userDrawn="1">
            <p:custDataLst>
              <p:tags r:id="rId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7" name="object 7"/>
          <p:cNvSpPr>
            <a:spLocks noGrp="1" noSelect="1" noRot="1" noMove="1" noResize="1" noEditPoints="1" noAdjustHandles="1" noChangeArrowheads="1" noChangeShapeType="1" noTextEdit="1"/>
          </p:cNvSpPr>
          <p:nvPr userDrawn="1">
            <p:custDataLst>
              <p:tags r:id="rId6"/>
            </p:custDataLst>
          </p:nvPr>
        </p:nvSpPr>
        <p:spPr>
          <a:xfrm>
            <a:off x="9305946" y="6850195"/>
            <a:ext cx="1143342" cy="436430"/>
          </a:xfrm>
          <a:prstGeom prst="rect">
            <a:avLst/>
          </a:prstGeom>
          <a:blipFill>
            <a:blip r:embed="rId11" cstate="print"/>
            <a:stretch>
              <a:fillRect/>
            </a:stretch>
          </a:blipFill>
        </p:spPr>
        <p:txBody>
          <a:bodyPr wrap="square" lIns="0" tIns="0" rIns="0" bIns="0" rtlCol="0"/>
          <a:lstStyle/>
          <a:p>
            <a:endParaRPr dirty="0">
              <a:latin typeface="Arial" pitchFamily="34" charset="0"/>
            </a:endParaRPr>
          </a:p>
        </p:txBody>
      </p:sp>
      <p:sp>
        <p:nvSpPr>
          <p:cNvPr id="18" name="Text Placeholder 17"/>
          <p:cNvSpPr>
            <a:spLocks noGrp="1"/>
          </p:cNvSpPr>
          <p:nvPr>
            <p:ph type="body" sz="quarter" idx="10" hasCustomPrompt="1"/>
          </p:nvPr>
        </p:nvSpPr>
        <p:spPr>
          <a:xfrm>
            <a:off x="774700" y="5686425"/>
            <a:ext cx="3352800" cy="609600"/>
          </a:xfrm>
          <a:prstGeom prst="rect">
            <a:avLst/>
          </a:prstGeom>
        </p:spPr>
        <p:txBody>
          <a:bodyPr/>
          <a:lstStyle>
            <a:lvl1pPr marL="0" marR="0" indent="0" defTabSz="914400" eaLnBrk="1" fontAlgn="auto" latinLnBrk="0" hangingPunct="1">
              <a:lnSpc>
                <a:spcPct val="130000"/>
              </a:lnSpc>
              <a:spcBef>
                <a:spcPts val="0"/>
              </a:spcBef>
              <a:spcAft>
                <a:spcPts val="1800"/>
              </a:spcAft>
              <a:buClrTx/>
              <a:buSzTx/>
              <a:buFontTx/>
              <a:buNone/>
              <a:tabLst>
                <a:tab pos="360000" algn="l"/>
                <a:tab pos="720000" algn="l"/>
                <a:tab pos="1080000" algn="l"/>
                <a:tab pos="1440000" algn="l"/>
                <a:tab pos="1800000" algn="l"/>
              </a:tabLst>
              <a:defRPr lang="en-GB" sz="1400" b="0" baseline="0" dirty="0" smtClean="0">
                <a:solidFill>
                  <a:srgbClr val="C8337E"/>
                </a:solidFill>
                <a:latin typeface="Arial" pitchFamily="34" charset="0"/>
                <a:ea typeface="+mn-ea"/>
                <a:cs typeface="Arial" pitchFamily="34" charset="0"/>
              </a:defRPr>
            </a:lvl1pPr>
            <a:lvl2pPr>
              <a:defRPr sz="2200">
                <a:solidFill>
                  <a:srgbClr val="C8337E"/>
                </a:solidFill>
                <a:latin typeface="Arial" pitchFamily="34" charset="0"/>
                <a:cs typeface="Arial" pitchFamily="34" charset="0"/>
              </a:defRPr>
            </a:lvl2pPr>
            <a:lvl3pPr>
              <a:defRPr sz="2200">
                <a:solidFill>
                  <a:srgbClr val="C8337E"/>
                </a:solidFill>
                <a:latin typeface="Arial" pitchFamily="34" charset="0"/>
                <a:cs typeface="Arial" pitchFamily="34" charset="0"/>
              </a:defRPr>
            </a:lvl3pPr>
            <a:lvl4pPr>
              <a:defRPr sz="2200">
                <a:solidFill>
                  <a:srgbClr val="C8337E"/>
                </a:solidFill>
                <a:latin typeface="Arial" pitchFamily="34" charset="0"/>
                <a:cs typeface="Arial" pitchFamily="34" charset="0"/>
              </a:defRPr>
            </a:lvl4pPr>
            <a:lvl5pPr>
              <a:defRPr sz="2200">
                <a:solidFill>
                  <a:srgbClr val="C8337E"/>
                </a:solidFill>
                <a:latin typeface="Arial" pitchFamily="34" charset="0"/>
                <a:cs typeface="Arial" pitchFamily="34" charset="0"/>
              </a:defRPr>
            </a:lvl5pPr>
          </a:lstStyle>
          <a:p>
            <a:pPr lvl="0"/>
            <a:r>
              <a:rPr lang="en-US" dirty="0"/>
              <a:t>Date or name etc here</a:t>
            </a:r>
            <a:endParaRPr lang="en-GB" dirty="0"/>
          </a:p>
        </p:txBody>
      </p:sp>
      <p:sp>
        <p:nvSpPr>
          <p:cNvPr id="10" name="Title 11"/>
          <p:cNvSpPr>
            <a:spLocks noGrp="1"/>
          </p:cNvSpPr>
          <p:nvPr>
            <p:ph type="title" hasCustomPrompt="1"/>
          </p:nvPr>
        </p:nvSpPr>
        <p:spPr>
          <a:xfrm>
            <a:off x="774000" y="4316400"/>
            <a:ext cx="3312000" cy="1368000"/>
          </a:xfrm>
          <a:prstGeom prst="rect">
            <a:avLst/>
          </a:prstGeom>
        </p:spPr>
        <p:txBody>
          <a:bodyPr/>
          <a:lstStyle>
            <a:lvl1pPr marL="12700" marR="5080">
              <a:lnSpc>
                <a:spcPts val="3200"/>
              </a:lnSpc>
              <a:defRPr lang="en-GB" sz="2800" b="1" spc="-30" baseline="0" dirty="0" smtClean="0">
                <a:solidFill>
                  <a:srgbClr val="C8337E"/>
                </a:solidFill>
                <a:latin typeface="Arial"/>
                <a:ea typeface="+mn-ea"/>
                <a:cs typeface="Arial"/>
              </a:defRPr>
            </a:lvl1pPr>
          </a:lstStyle>
          <a:p>
            <a:pPr marL="12700" marR="5080">
              <a:lnSpc>
                <a:spcPts val="3200"/>
              </a:lnSpc>
            </a:pPr>
            <a:r>
              <a:rPr lang="en-GB" sz="2800" b="1" spc="-30" dirty="0">
                <a:solidFill>
                  <a:srgbClr val="EB3C8C"/>
                </a:solidFill>
                <a:latin typeface="Arial"/>
                <a:cs typeface="Arial"/>
              </a:rPr>
              <a:t>Section divide</a:t>
            </a:r>
            <a:r>
              <a:rPr lang="en-GB" sz="2800" b="1" dirty="0">
                <a:solidFill>
                  <a:srgbClr val="EB3C8C"/>
                </a:solidFill>
                <a:latin typeface="Arial"/>
                <a:cs typeface="Arial"/>
              </a:rPr>
              <a:t>r</a:t>
            </a:r>
            <a:r>
              <a:rPr lang="en-GB" sz="2800" b="1" spc="-60" dirty="0">
                <a:solidFill>
                  <a:srgbClr val="EB3C8C"/>
                </a:solidFill>
                <a:latin typeface="Arial"/>
                <a:cs typeface="Arial"/>
              </a:rPr>
              <a:t>,</a:t>
            </a:r>
            <a:br>
              <a:rPr lang="en-GB" sz="2800" b="1" spc="-60" dirty="0">
                <a:solidFill>
                  <a:srgbClr val="EB3C8C"/>
                </a:solidFill>
                <a:latin typeface="Arial"/>
                <a:cs typeface="Arial"/>
              </a:rPr>
            </a:br>
            <a:r>
              <a:rPr lang="en-GB" sz="2800" b="1" spc="-30" dirty="0">
                <a:solidFill>
                  <a:srgbClr val="EB3C8C"/>
                </a:solidFill>
                <a:latin typeface="Arial"/>
                <a:cs typeface="Arial"/>
              </a:rPr>
              <a:t>i</a:t>
            </a:r>
            <a:r>
              <a:rPr lang="en-GB" sz="2800" b="1" spc="-60" dirty="0">
                <a:solidFill>
                  <a:srgbClr val="EB3C8C"/>
                </a:solidFill>
                <a:latin typeface="Arial"/>
                <a:cs typeface="Arial"/>
              </a:rPr>
              <a:t>f </a:t>
            </a:r>
            <a:r>
              <a:rPr lang="en-GB" sz="2800" b="1" spc="-30" dirty="0">
                <a:solidFill>
                  <a:srgbClr val="EB3C8C"/>
                </a:solidFill>
                <a:latin typeface="Arial"/>
                <a:cs typeface="Arial"/>
              </a:rPr>
              <a:t>required.</a:t>
            </a:r>
            <a:endParaRPr lang="en-GB" sz="2800" dirty="0">
              <a:latin typeface="Arial"/>
              <a:cs typeface="Arial"/>
            </a:endParaRPr>
          </a:p>
        </p:txBody>
      </p:sp>
      <p:sp>
        <p:nvSpPr>
          <p:cNvPr id="13" name="Rectangle 12"/>
          <p:cNvSpPr>
            <a:spLocks noGrp="1" noSelect="1" noRot="1" noMove="1" noResize="1" noEditPoints="1" noAdjustHandles="1" noChangeArrowheads="1" noChangeShapeType="1" noTextEdit="1"/>
          </p:cNvSpPr>
          <p:nvPr userDrawn="1">
            <p:custDataLst>
              <p:tags r:id="rId7"/>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Grp="1" noSelect="1" noRot="1" noMove="1" noResize="1" noEditPoints="1" noAdjustHandles="1" noChangeArrowheads="1" noChangeShapeType="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object 4"/>
          <p:cNvSpPr>
            <a:spLocks noGrp="1" noSelect="1" noRot="1" noMove="1" noResize="1" noEditPoints="1" noAdjustHandles="1" noChangeArrowheads="1" noChangeShapeType="1" noTextEdit="1"/>
          </p:cNvSpPr>
          <p:nvPr userDrawn="1">
            <p:custDataLst>
              <p:tags r:id="rId1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object 7"/>
          <p:cNvSpPr>
            <a:spLocks noGrp="1" noSelect="1" noRot="1" noMove="1" noResize="1" noEditPoints="1" noAdjustHandles="1" noChangeArrowheads="1" noChangeShapeType="1" noTextEdit="1"/>
          </p:cNvSpPr>
          <p:nvPr userDrawn="1">
            <p:custDataLst>
              <p:tags r:id="rId14"/>
            </p:custDataLst>
          </p:nvPr>
        </p:nvSpPr>
        <p:spPr>
          <a:xfrm>
            <a:off x="9305946" y="6878774"/>
            <a:ext cx="1143342" cy="436430"/>
          </a:xfrm>
          <a:prstGeom prst="rect">
            <a:avLst/>
          </a:prstGeom>
          <a:blipFill>
            <a:blip r:embed="rId18" cstate="print"/>
            <a:stretch>
              <a:fillRect/>
            </a:stretch>
          </a:blip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1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idx="1"/>
          </p:nvPr>
        </p:nvSpPr>
        <p:spPr>
          <a:xfrm>
            <a:off x="534988" y="1765300"/>
            <a:ext cx="9623425" cy="4689283"/>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itle Placeholder 22"/>
          <p:cNvSpPr>
            <a:spLocks noGrp="1"/>
          </p:cNvSpPr>
          <p:nvPr>
            <p:ph type="title"/>
          </p:nvPr>
        </p:nvSpPr>
        <p:spPr>
          <a:xfrm>
            <a:off x="534988" y="303213"/>
            <a:ext cx="9623425" cy="1260475"/>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Rectangle 2"/>
          <p:cNvSpPr>
            <a:spLocks noGrp="1" noSelect="1" noRot="1" noMove="1" noResize="1" noEditPoints="1" noAdjustHandles="1" noChangeArrowheads="1" noChangeShapeType="1" noTextEdit="1"/>
          </p:cNvSpPr>
          <p:nvPr userDrawn="1">
            <p:custDataLst>
              <p:tags r:id="rId16"/>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Grp="1" noSelect="1" noRot="1" noMove="1" noResize="1" noEditPoints="1" noAdjustHandles="1" noChangeArrowheads="1" noChangeShapeType="1"/>
          </p:cNvPicPr>
          <p:nvPr userDrawn="1">
            <p:custDataLst>
              <p:tags r:id="rId17"/>
            </p:custDataLst>
          </p:nvPr>
        </p:nvPicPr>
        <p:blipFill>
          <a:blip r:embed="rId19"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 id="2147483668" r:id="rId4"/>
    <p:sldLayoutId id="2147483680" r:id="rId5"/>
    <p:sldLayoutId id="2147483679" r:id="rId6"/>
    <p:sldLayoutId id="2147483670" r:id="rId7"/>
    <p:sldLayoutId id="2147483665" r:id="rId8"/>
    <p:sldLayoutId id="2147483673" r:id="rId9"/>
    <p:sldLayoutId id="2147483674" r:id="rId10"/>
    <p:sldLayoutId id="2147483671" r:id="rId11"/>
  </p:sldLayoutIdLst>
  <p:txStyles>
    <p:titleStyle>
      <a:lvl1pPr eaLnBrk="1" hangingPunct="1">
        <a:defRPr sz="2800" b="1">
          <a:solidFill>
            <a:srgbClr val="008988"/>
          </a:solidFill>
          <a:latin typeface="+mj-lt"/>
          <a:ea typeface="+mj-ea"/>
          <a:cs typeface="+mj-cs"/>
        </a:defRPr>
      </a:lvl1pPr>
    </p:titleStyle>
    <p:bodyStyle>
      <a:lvl1pPr marL="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1pPr>
      <a:lvl2pPr marL="4572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2pPr>
      <a:lvl3pPr marL="9144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3pPr>
      <a:lvl4pPr marL="13716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4pPr>
      <a:lvl5pPr marL="18288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mod="1">
    <p:ext uri="{27BBF7A9-308A-43DC-89C8-2F10F3537804}">
      <p15:sldGuideLst xmlns:p15="http://schemas.microsoft.com/office/powerpoint/2012/main">
        <p15:guide id="1" orient="horz" pos="42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6.jpeg"/><Relationship Id="rId5" Type="http://schemas.openxmlformats.org/officeDocument/2006/relationships/image" Target="../media/image15.jpeg"/><Relationship Id="rId10" Type="http://schemas.openxmlformats.org/officeDocument/2006/relationships/image" Target="../media/image20.jpg"/><Relationship Id="rId4" Type="http://schemas.openxmlformats.org/officeDocument/2006/relationships/image" Target="../media/image14.jpeg"/><Relationship Id="rId9" Type="http://schemas.openxmlformats.org/officeDocument/2006/relationships/image" Target="../media/image19.jpe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6733753"/>
            <a:ext cx="6107898" cy="707886"/>
          </a:xfrm>
          <a:prstGeom prst="rect">
            <a:avLst/>
          </a:prstGeom>
          <a:noFill/>
        </p:spPr>
        <p:txBody>
          <a:bodyPr wrap="square" rtlCol="0">
            <a:spAutoFit/>
          </a:bodyPr>
          <a:lstStyle/>
          <a:p>
            <a:pPr algn="ctr"/>
            <a:r>
              <a:rPr lang="en-GB" sz="4000" b="1" dirty="0">
                <a:solidFill>
                  <a:srgbClr val="008080"/>
                </a:solidFill>
                <a:latin typeface="Arial" panose="020B0604020202020204" pitchFamily="34" charset="0"/>
                <a:cs typeface="Arial" panose="020B0604020202020204" pitchFamily="34" charset="0"/>
              </a:rPr>
              <a:t>Growing and Changing</a:t>
            </a:r>
          </a:p>
        </p:txBody>
      </p:sp>
      <p:pic>
        <p:nvPicPr>
          <p:cNvPr id="6" name="Picture 5"/>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3114452" y="635080"/>
            <a:ext cx="4011114" cy="1831559"/>
          </a:xfrm>
          <a:prstGeom prst="rect">
            <a:avLst/>
          </a:prstGeom>
          <a:noFill/>
        </p:spPr>
      </p:pic>
      <p:pic>
        <p:nvPicPr>
          <p:cNvPr id="8" name="Picture 7">
            <a:extLst>
              <a:ext uri="{FF2B5EF4-FFF2-40B4-BE49-F238E27FC236}">
                <a16:creationId xmlns:a16="http://schemas.microsoft.com/office/drawing/2014/main" id="{119EA7A9-8D98-4A1D-81F8-C028BABB6FF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48759"/>
          <a:stretch/>
        </p:blipFill>
        <p:spPr>
          <a:xfrm>
            <a:off x="1026220" y="2592936"/>
            <a:ext cx="8582505" cy="3958128"/>
          </a:xfrm>
          <a:prstGeom prst="rect">
            <a:avLst/>
          </a:prstGeom>
        </p:spPr>
      </p:pic>
    </p:spTree>
    <p:extLst>
      <p:ext uri="{BB962C8B-B14F-4D97-AF65-F5344CB8AC3E}">
        <p14:creationId xmlns:p14="http://schemas.microsoft.com/office/powerpoint/2010/main" val="2937391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TextBox 8"/>
          <p:cNvSpPr txBox="1">
            <a:spLocks noChangeArrowheads="1"/>
          </p:cNvSpPr>
          <p:nvPr/>
        </p:nvSpPr>
        <p:spPr bwMode="auto">
          <a:xfrm>
            <a:off x="-53100" y="6707462"/>
            <a:ext cx="6407911" cy="2196820"/>
          </a:xfrm>
          <a:prstGeom prst="rect">
            <a:avLst/>
          </a:prstGeom>
          <a:noFill/>
          <a:ln w="9525">
            <a:noFill/>
            <a:miter lim="800000"/>
            <a:headEnd/>
            <a:tailEnd/>
          </a:ln>
        </p:spPr>
        <p:txBody>
          <a:bodyPr wrap="square">
            <a:spAutoFit/>
          </a:bodyPr>
          <a:lstStyle/>
          <a:p>
            <a:pPr algn="ctr"/>
            <a:r>
              <a:rPr lang="en-GB" sz="4852" b="1" dirty="0">
                <a:solidFill>
                  <a:srgbClr val="008080"/>
                </a:solidFill>
                <a:latin typeface="Arial" panose="020B0604020202020204" pitchFamily="34" charset="0"/>
                <a:cs typeface="Arial" panose="020B0604020202020204" pitchFamily="34" charset="0"/>
              </a:rPr>
              <a:t>Life Stages of a Cat</a:t>
            </a:r>
          </a:p>
          <a:p>
            <a:pPr algn="ctr"/>
            <a:endParaRPr lang="en-GB" sz="3529" dirty="0">
              <a:solidFill>
                <a:srgbClr val="00AC7F"/>
              </a:solidFill>
              <a:latin typeface="Calibri" pitchFamily="34" charset="0"/>
            </a:endParaRPr>
          </a:p>
          <a:p>
            <a:pPr algn="ctr"/>
            <a:endParaRPr lang="en-GB" sz="2647" dirty="0">
              <a:solidFill>
                <a:srgbClr val="00AC7F"/>
              </a:solidFill>
              <a:latin typeface="Calibri" pitchFamily="34" charset="0"/>
            </a:endParaRPr>
          </a:p>
          <a:p>
            <a:pPr algn="ctr"/>
            <a:endParaRPr lang="en-GB" sz="2647" dirty="0">
              <a:solidFill>
                <a:srgbClr val="00AC7F"/>
              </a:solidFill>
              <a:latin typeface="Calibri" pitchFamily="34" charset="0"/>
            </a:endParaRPr>
          </a:p>
        </p:txBody>
      </p:sp>
      <p:sp>
        <p:nvSpPr>
          <p:cNvPr id="9" name="TextBox 8">
            <a:extLst>
              <a:ext uri="{FF2B5EF4-FFF2-40B4-BE49-F238E27FC236}">
                <a16:creationId xmlns:a16="http://schemas.microsoft.com/office/drawing/2014/main" id="{2088AA8E-3AA4-4056-A70B-1773FEB8700C}"/>
              </a:ext>
            </a:extLst>
          </p:cNvPr>
          <p:cNvSpPr txBox="1"/>
          <p:nvPr/>
        </p:nvSpPr>
        <p:spPr>
          <a:xfrm>
            <a:off x="340025" y="292647"/>
            <a:ext cx="9660554" cy="703269"/>
          </a:xfrm>
          <a:prstGeom prst="rect">
            <a:avLst/>
          </a:prstGeom>
          <a:noFill/>
        </p:spPr>
        <p:txBody>
          <a:bodyPr wrap="square" rtlCol="0">
            <a:spAutoFit/>
          </a:bodyPr>
          <a:lstStyle/>
          <a:p>
            <a:pPr algn="ctr"/>
            <a:r>
              <a:rPr lang="en-US" sz="3970" dirty="0">
                <a:solidFill>
                  <a:srgbClr val="008080"/>
                </a:solidFill>
                <a:latin typeface="Comic Sans MS" panose="030F0702030302020204" pitchFamily="66" charset="0"/>
              </a:rPr>
              <a:t>Just like humans, cats have life stages:</a:t>
            </a:r>
            <a:endParaRPr lang="en-US" sz="3970" dirty="0">
              <a:solidFill>
                <a:srgbClr val="C8337E"/>
              </a:solidFill>
              <a:latin typeface="Comic Sans MS" panose="030F0702030302020204" pitchFamily="66" charset="0"/>
            </a:endParaRPr>
          </a:p>
        </p:txBody>
      </p:sp>
      <p:grpSp>
        <p:nvGrpSpPr>
          <p:cNvPr id="20" name="Group 19">
            <a:extLst>
              <a:ext uri="{FF2B5EF4-FFF2-40B4-BE49-F238E27FC236}">
                <a16:creationId xmlns:a16="http://schemas.microsoft.com/office/drawing/2014/main" id="{2511A250-D5B8-4D5F-AA91-B960F7E48AC9}"/>
              </a:ext>
            </a:extLst>
          </p:cNvPr>
          <p:cNvGrpSpPr/>
          <p:nvPr/>
        </p:nvGrpSpPr>
        <p:grpSpPr>
          <a:xfrm>
            <a:off x="84285" y="1268398"/>
            <a:ext cx="10524830" cy="2088232"/>
            <a:chOff x="0" y="973113"/>
            <a:chExt cx="10524830" cy="2088232"/>
          </a:xfrm>
        </p:grpSpPr>
        <p:sp>
          <p:nvSpPr>
            <p:cNvPr id="10" name="TextBox 9">
              <a:extLst>
                <a:ext uri="{FF2B5EF4-FFF2-40B4-BE49-F238E27FC236}">
                  <a16:creationId xmlns:a16="http://schemas.microsoft.com/office/drawing/2014/main" id="{136D9DD0-9234-4F09-BBC1-CEEEB1762D70}"/>
                </a:ext>
              </a:extLst>
            </p:cNvPr>
            <p:cNvSpPr txBox="1"/>
            <p:nvPr/>
          </p:nvSpPr>
          <p:spPr>
            <a:xfrm>
              <a:off x="0" y="973113"/>
              <a:ext cx="1818308" cy="703269"/>
            </a:xfrm>
            <a:prstGeom prst="rect">
              <a:avLst/>
            </a:prstGeom>
            <a:noFill/>
          </p:spPr>
          <p:txBody>
            <a:bodyPr wrap="square" rtlCol="0">
              <a:spAutoFit/>
            </a:bodyPr>
            <a:lstStyle/>
            <a:p>
              <a:pPr algn="ctr"/>
              <a:r>
                <a:rPr lang="en-US" sz="3970" dirty="0">
                  <a:solidFill>
                    <a:srgbClr val="C8337E"/>
                  </a:solidFill>
                  <a:latin typeface="Comic Sans MS" panose="030F0702030302020204" pitchFamily="66" charset="0"/>
                </a:rPr>
                <a:t>Kitten</a:t>
              </a:r>
            </a:p>
          </p:txBody>
        </p:sp>
        <p:sp>
          <p:nvSpPr>
            <p:cNvPr id="11" name="TextBox 10">
              <a:extLst>
                <a:ext uri="{FF2B5EF4-FFF2-40B4-BE49-F238E27FC236}">
                  <a16:creationId xmlns:a16="http://schemas.microsoft.com/office/drawing/2014/main" id="{F66EF795-359E-4FA0-891E-0080FDF0011F}"/>
                </a:ext>
              </a:extLst>
            </p:cNvPr>
            <p:cNvSpPr txBox="1"/>
            <p:nvPr/>
          </p:nvSpPr>
          <p:spPr>
            <a:xfrm>
              <a:off x="1530276" y="2347858"/>
              <a:ext cx="1818308" cy="703269"/>
            </a:xfrm>
            <a:prstGeom prst="rect">
              <a:avLst/>
            </a:prstGeom>
            <a:noFill/>
          </p:spPr>
          <p:txBody>
            <a:bodyPr wrap="square" rtlCol="0">
              <a:spAutoFit/>
            </a:bodyPr>
            <a:lstStyle/>
            <a:p>
              <a:pPr algn="ctr"/>
              <a:r>
                <a:rPr lang="en-US" sz="3970" dirty="0">
                  <a:solidFill>
                    <a:srgbClr val="C8337E"/>
                  </a:solidFill>
                  <a:latin typeface="Comic Sans MS" panose="030F0702030302020204" pitchFamily="66" charset="0"/>
                </a:rPr>
                <a:t>Junior</a:t>
              </a:r>
            </a:p>
          </p:txBody>
        </p:sp>
        <p:sp>
          <p:nvSpPr>
            <p:cNvPr id="12" name="TextBox 11">
              <a:extLst>
                <a:ext uri="{FF2B5EF4-FFF2-40B4-BE49-F238E27FC236}">
                  <a16:creationId xmlns:a16="http://schemas.microsoft.com/office/drawing/2014/main" id="{B148A993-8B25-4D37-BAB1-D2CDAC99C0A7}"/>
                </a:ext>
              </a:extLst>
            </p:cNvPr>
            <p:cNvSpPr txBox="1"/>
            <p:nvPr/>
          </p:nvSpPr>
          <p:spPr>
            <a:xfrm>
              <a:off x="3018189" y="986796"/>
              <a:ext cx="1818308" cy="703269"/>
            </a:xfrm>
            <a:prstGeom prst="rect">
              <a:avLst/>
            </a:prstGeom>
            <a:noFill/>
          </p:spPr>
          <p:txBody>
            <a:bodyPr wrap="square" rtlCol="0">
              <a:spAutoFit/>
            </a:bodyPr>
            <a:lstStyle/>
            <a:p>
              <a:pPr algn="ctr"/>
              <a:r>
                <a:rPr lang="en-US" sz="3970" dirty="0">
                  <a:solidFill>
                    <a:srgbClr val="C8337E"/>
                  </a:solidFill>
                  <a:latin typeface="Comic Sans MS" panose="030F0702030302020204" pitchFamily="66" charset="0"/>
                </a:rPr>
                <a:t>Prime</a:t>
              </a:r>
            </a:p>
          </p:txBody>
        </p:sp>
        <p:sp>
          <p:nvSpPr>
            <p:cNvPr id="13" name="TextBox 12">
              <a:extLst>
                <a:ext uri="{FF2B5EF4-FFF2-40B4-BE49-F238E27FC236}">
                  <a16:creationId xmlns:a16="http://schemas.microsoft.com/office/drawing/2014/main" id="{F3E07ECD-9E0B-4D2E-A543-024CFE23C14F}"/>
                </a:ext>
              </a:extLst>
            </p:cNvPr>
            <p:cNvSpPr txBox="1"/>
            <p:nvPr/>
          </p:nvSpPr>
          <p:spPr>
            <a:xfrm>
              <a:off x="4836497" y="2342703"/>
              <a:ext cx="2042469" cy="703269"/>
            </a:xfrm>
            <a:prstGeom prst="rect">
              <a:avLst/>
            </a:prstGeom>
            <a:noFill/>
          </p:spPr>
          <p:txBody>
            <a:bodyPr wrap="square" rtlCol="0">
              <a:spAutoFit/>
            </a:bodyPr>
            <a:lstStyle/>
            <a:p>
              <a:pPr algn="ctr"/>
              <a:r>
                <a:rPr lang="en-US" sz="3970" dirty="0">
                  <a:solidFill>
                    <a:srgbClr val="C8337E"/>
                  </a:solidFill>
                  <a:latin typeface="Comic Sans MS" panose="030F0702030302020204" pitchFamily="66" charset="0"/>
                </a:rPr>
                <a:t>Mature</a:t>
              </a:r>
            </a:p>
          </p:txBody>
        </p:sp>
        <p:sp>
          <p:nvSpPr>
            <p:cNvPr id="14" name="TextBox 13">
              <a:extLst>
                <a:ext uri="{FF2B5EF4-FFF2-40B4-BE49-F238E27FC236}">
                  <a16:creationId xmlns:a16="http://schemas.microsoft.com/office/drawing/2014/main" id="{9BF0C2EF-086B-42C2-A8BA-7A8E7B5A7AB4}"/>
                </a:ext>
              </a:extLst>
            </p:cNvPr>
            <p:cNvSpPr txBox="1"/>
            <p:nvPr/>
          </p:nvSpPr>
          <p:spPr>
            <a:xfrm>
              <a:off x="6583429" y="1035348"/>
              <a:ext cx="1818308" cy="703269"/>
            </a:xfrm>
            <a:prstGeom prst="rect">
              <a:avLst/>
            </a:prstGeom>
            <a:noFill/>
          </p:spPr>
          <p:txBody>
            <a:bodyPr wrap="square" rtlCol="0">
              <a:spAutoFit/>
            </a:bodyPr>
            <a:lstStyle/>
            <a:p>
              <a:pPr algn="ctr"/>
              <a:r>
                <a:rPr lang="en-US" sz="3970" dirty="0">
                  <a:solidFill>
                    <a:srgbClr val="C8337E"/>
                  </a:solidFill>
                  <a:latin typeface="Comic Sans MS" panose="030F0702030302020204" pitchFamily="66" charset="0"/>
                </a:rPr>
                <a:t>Senior</a:t>
              </a:r>
            </a:p>
          </p:txBody>
        </p:sp>
        <p:sp>
          <p:nvSpPr>
            <p:cNvPr id="15" name="TextBox 14">
              <a:extLst>
                <a:ext uri="{FF2B5EF4-FFF2-40B4-BE49-F238E27FC236}">
                  <a16:creationId xmlns:a16="http://schemas.microsoft.com/office/drawing/2014/main" id="{03C8EDC9-53F0-428A-B24A-B9F1C4D5FCD3}"/>
                </a:ext>
              </a:extLst>
            </p:cNvPr>
            <p:cNvSpPr txBox="1"/>
            <p:nvPr/>
          </p:nvSpPr>
          <p:spPr>
            <a:xfrm>
              <a:off x="8155012" y="2358076"/>
              <a:ext cx="2369818" cy="703269"/>
            </a:xfrm>
            <a:prstGeom prst="rect">
              <a:avLst/>
            </a:prstGeom>
            <a:noFill/>
          </p:spPr>
          <p:txBody>
            <a:bodyPr wrap="square" rtlCol="0">
              <a:spAutoFit/>
            </a:bodyPr>
            <a:lstStyle/>
            <a:p>
              <a:pPr algn="ctr"/>
              <a:r>
                <a:rPr lang="en-US" sz="3970" dirty="0">
                  <a:solidFill>
                    <a:srgbClr val="C8337E"/>
                  </a:solidFill>
                  <a:latin typeface="Comic Sans MS" panose="030F0702030302020204" pitchFamily="66" charset="0"/>
                </a:rPr>
                <a:t>Geriatric</a:t>
              </a:r>
            </a:p>
          </p:txBody>
        </p:sp>
        <p:cxnSp>
          <p:nvCxnSpPr>
            <p:cNvPr id="16" name="Straight Connector 15">
              <a:extLst>
                <a:ext uri="{FF2B5EF4-FFF2-40B4-BE49-F238E27FC236}">
                  <a16:creationId xmlns:a16="http://schemas.microsoft.com/office/drawing/2014/main" id="{70C4A757-E052-4167-B1DC-934963B5969B}"/>
                </a:ext>
              </a:extLst>
            </p:cNvPr>
            <p:cNvCxnSpPr>
              <a:cxnSpLocks/>
            </p:cNvCxnSpPr>
            <p:nvPr/>
          </p:nvCxnSpPr>
          <p:spPr>
            <a:xfrm>
              <a:off x="909154" y="1981225"/>
              <a:ext cx="8430767" cy="0"/>
            </a:xfrm>
            <a:prstGeom prst="line">
              <a:avLst/>
            </a:prstGeom>
            <a:ln w="57150">
              <a:solidFill>
                <a:srgbClr val="008988"/>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589CAF5-301B-4FB6-BF86-21BEC7061DF7}"/>
                </a:ext>
              </a:extLst>
            </p:cNvPr>
            <p:cNvCxnSpPr>
              <a:cxnSpLocks/>
            </p:cNvCxnSpPr>
            <p:nvPr/>
          </p:nvCxnSpPr>
          <p:spPr>
            <a:xfrm flipV="1">
              <a:off x="909154" y="1621185"/>
              <a:ext cx="0" cy="360041"/>
            </a:xfrm>
            <a:prstGeom prst="line">
              <a:avLst/>
            </a:prstGeom>
            <a:ln w="57150">
              <a:solidFill>
                <a:srgbClr val="008988"/>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074EB04-CD8D-4244-9AB3-DC5B3FBC1818}"/>
                </a:ext>
              </a:extLst>
            </p:cNvPr>
            <p:cNvCxnSpPr>
              <a:cxnSpLocks/>
            </p:cNvCxnSpPr>
            <p:nvPr/>
          </p:nvCxnSpPr>
          <p:spPr>
            <a:xfrm flipV="1">
              <a:off x="3978548" y="1621185"/>
              <a:ext cx="0" cy="360041"/>
            </a:xfrm>
            <a:prstGeom prst="line">
              <a:avLst/>
            </a:prstGeom>
            <a:ln w="57150">
              <a:solidFill>
                <a:srgbClr val="008988"/>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ECE504E-82E0-4B5E-AF61-D344793A7FB2}"/>
                </a:ext>
              </a:extLst>
            </p:cNvPr>
            <p:cNvCxnSpPr>
              <a:cxnSpLocks/>
            </p:cNvCxnSpPr>
            <p:nvPr/>
          </p:nvCxnSpPr>
          <p:spPr>
            <a:xfrm flipV="1">
              <a:off x="7506940" y="1640377"/>
              <a:ext cx="0" cy="360041"/>
            </a:xfrm>
            <a:prstGeom prst="line">
              <a:avLst/>
            </a:prstGeom>
            <a:ln w="57150">
              <a:solidFill>
                <a:srgbClr val="008988"/>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322BCC8-5F34-4FDF-B47E-CCC34B892ED2}"/>
                </a:ext>
              </a:extLst>
            </p:cNvPr>
            <p:cNvCxnSpPr>
              <a:cxnSpLocks/>
            </p:cNvCxnSpPr>
            <p:nvPr/>
          </p:nvCxnSpPr>
          <p:spPr>
            <a:xfrm flipV="1">
              <a:off x="2394372" y="2000418"/>
              <a:ext cx="0" cy="360041"/>
            </a:xfrm>
            <a:prstGeom prst="line">
              <a:avLst/>
            </a:prstGeom>
            <a:ln w="5715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0ACC97E-1779-4AFF-A185-4D892EFB440A}"/>
                </a:ext>
              </a:extLst>
            </p:cNvPr>
            <p:cNvCxnSpPr>
              <a:cxnSpLocks/>
            </p:cNvCxnSpPr>
            <p:nvPr/>
          </p:nvCxnSpPr>
          <p:spPr>
            <a:xfrm flipV="1">
              <a:off x="5778748" y="2000418"/>
              <a:ext cx="0" cy="360041"/>
            </a:xfrm>
            <a:prstGeom prst="line">
              <a:avLst/>
            </a:prstGeom>
            <a:ln w="5715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C002D60-CBEB-4940-9CAE-7D51418630AD}"/>
                </a:ext>
              </a:extLst>
            </p:cNvPr>
            <p:cNvCxnSpPr>
              <a:cxnSpLocks/>
            </p:cNvCxnSpPr>
            <p:nvPr/>
          </p:nvCxnSpPr>
          <p:spPr>
            <a:xfrm flipV="1">
              <a:off x="9319124" y="2000418"/>
              <a:ext cx="0" cy="360041"/>
            </a:xfrm>
            <a:prstGeom prst="line">
              <a:avLst/>
            </a:prstGeom>
            <a:ln w="57150">
              <a:solidFill>
                <a:srgbClr val="009A97"/>
              </a:solidFill>
            </a:ln>
          </p:spPr>
          <p:style>
            <a:lnRef idx="1">
              <a:schemeClr val="accent1"/>
            </a:lnRef>
            <a:fillRef idx="0">
              <a:schemeClr val="accent1"/>
            </a:fillRef>
            <a:effectRef idx="0">
              <a:schemeClr val="accent1"/>
            </a:effectRef>
            <a:fontRef idx="minor">
              <a:schemeClr val="tx1"/>
            </a:fontRef>
          </p:style>
        </p:cxnSp>
      </p:gr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3439" y="3366848"/>
            <a:ext cx="4427129" cy="3260531"/>
          </a:xfrm>
          <a:prstGeom prst="rect">
            <a:avLst/>
          </a:prstGeom>
        </p:spPr>
      </p:pic>
      <p:pic>
        <p:nvPicPr>
          <p:cNvPr id="26" name="Pictur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73450" y="3366848"/>
            <a:ext cx="4427129" cy="3260531"/>
          </a:xfrm>
          <a:prstGeom prst="rect">
            <a:avLst/>
          </a:prstGeom>
        </p:spPr>
      </p:pic>
    </p:spTree>
    <p:extLst>
      <p:ext uri="{BB962C8B-B14F-4D97-AF65-F5344CB8AC3E}">
        <p14:creationId xmlns:p14="http://schemas.microsoft.com/office/powerpoint/2010/main" val="69210818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0805F20-967B-427D-8C84-76B947799F7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700"/>
          <a:stretch/>
        </p:blipFill>
        <p:spPr>
          <a:xfrm>
            <a:off x="1818308" y="469057"/>
            <a:ext cx="6627773" cy="6045215"/>
          </a:xfrm>
          <a:prstGeom prst="rect">
            <a:avLst/>
          </a:prstGeom>
        </p:spPr>
      </p:pic>
      <p:sp>
        <p:nvSpPr>
          <p:cNvPr id="6" name="Rectangle 5">
            <a:extLst>
              <a:ext uri="{FF2B5EF4-FFF2-40B4-BE49-F238E27FC236}">
                <a16:creationId xmlns:a16="http://schemas.microsoft.com/office/drawing/2014/main" id="{6001FC8E-ADD8-4CA0-9406-B84BD6F0DB49}"/>
              </a:ext>
            </a:extLst>
          </p:cNvPr>
          <p:cNvSpPr/>
          <p:nvPr/>
        </p:nvSpPr>
        <p:spPr>
          <a:xfrm>
            <a:off x="2034332" y="479471"/>
            <a:ext cx="1512168" cy="12961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E26FC0-884D-4759-97BB-85C89461EFC0}"/>
              </a:ext>
            </a:extLst>
          </p:cNvPr>
          <p:cNvSpPr/>
          <p:nvPr/>
        </p:nvSpPr>
        <p:spPr>
          <a:xfrm>
            <a:off x="6817375" y="470094"/>
            <a:ext cx="1512168" cy="1314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88FCF66-CB23-421C-8FEB-B8114A9AC88C}"/>
              </a:ext>
            </a:extLst>
          </p:cNvPr>
          <p:cNvSpPr/>
          <p:nvPr/>
        </p:nvSpPr>
        <p:spPr>
          <a:xfrm>
            <a:off x="2034332" y="5139150"/>
            <a:ext cx="1512168" cy="13426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D63E8A9-3B98-497F-8C31-3ABBA6318472}"/>
              </a:ext>
            </a:extLst>
          </p:cNvPr>
          <p:cNvSpPr/>
          <p:nvPr/>
        </p:nvSpPr>
        <p:spPr>
          <a:xfrm>
            <a:off x="6786860" y="5139150"/>
            <a:ext cx="1512168" cy="13426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8">
            <a:extLst>
              <a:ext uri="{FF2B5EF4-FFF2-40B4-BE49-F238E27FC236}">
                <a16:creationId xmlns:a16="http://schemas.microsoft.com/office/drawing/2014/main" id="{BE869AFC-8BA2-4A4B-812F-1D5AB44A630F}"/>
              </a:ext>
            </a:extLst>
          </p:cNvPr>
          <p:cNvSpPr txBox="1">
            <a:spLocks noChangeArrowheads="1"/>
          </p:cNvSpPr>
          <p:nvPr/>
        </p:nvSpPr>
        <p:spPr bwMode="auto">
          <a:xfrm>
            <a:off x="-53100" y="6707462"/>
            <a:ext cx="6407911" cy="2196820"/>
          </a:xfrm>
          <a:prstGeom prst="rect">
            <a:avLst/>
          </a:prstGeom>
          <a:noFill/>
          <a:ln w="9525">
            <a:noFill/>
            <a:miter lim="800000"/>
            <a:headEnd/>
            <a:tailEnd/>
          </a:ln>
        </p:spPr>
        <p:txBody>
          <a:bodyPr wrap="square">
            <a:spAutoFit/>
          </a:bodyPr>
          <a:lstStyle/>
          <a:p>
            <a:pPr algn="ctr"/>
            <a:r>
              <a:rPr lang="en-GB" sz="4852" b="1" dirty="0">
                <a:solidFill>
                  <a:srgbClr val="008080"/>
                </a:solidFill>
                <a:latin typeface="Arial" panose="020B0604020202020204" pitchFamily="34" charset="0"/>
                <a:cs typeface="Arial" panose="020B0604020202020204" pitchFamily="34" charset="0"/>
              </a:rPr>
              <a:t>Life Stages of a Dog</a:t>
            </a:r>
          </a:p>
          <a:p>
            <a:pPr algn="ctr"/>
            <a:endParaRPr lang="en-GB" sz="3529" dirty="0">
              <a:solidFill>
                <a:srgbClr val="00AC7F"/>
              </a:solidFill>
              <a:latin typeface="Calibri" pitchFamily="34" charset="0"/>
            </a:endParaRPr>
          </a:p>
          <a:p>
            <a:pPr algn="ctr"/>
            <a:endParaRPr lang="en-GB" sz="2647" dirty="0">
              <a:solidFill>
                <a:srgbClr val="00AC7F"/>
              </a:solidFill>
              <a:latin typeface="Calibri" pitchFamily="34" charset="0"/>
            </a:endParaRPr>
          </a:p>
          <a:p>
            <a:pPr algn="ctr"/>
            <a:endParaRPr lang="en-GB" sz="2647" dirty="0">
              <a:solidFill>
                <a:srgbClr val="00AC7F"/>
              </a:solidFill>
              <a:latin typeface="Calibri" pitchFamily="34" charset="0"/>
            </a:endParaRPr>
          </a:p>
        </p:txBody>
      </p:sp>
    </p:spTree>
    <p:extLst>
      <p:ext uri="{BB962C8B-B14F-4D97-AF65-F5344CB8AC3E}">
        <p14:creationId xmlns:p14="http://schemas.microsoft.com/office/powerpoint/2010/main" val="2183365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TextBox 8"/>
          <p:cNvSpPr txBox="1">
            <a:spLocks noChangeArrowheads="1"/>
          </p:cNvSpPr>
          <p:nvPr/>
        </p:nvSpPr>
        <p:spPr bwMode="auto">
          <a:xfrm>
            <a:off x="-269924" y="6733753"/>
            <a:ext cx="3312368" cy="2196820"/>
          </a:xfrm>
          <a:prstGeom prst="rect">
            <a:avLst/>
          </a:prstGeom>
          <a:noFill/>
          <a:ln w="9525">
            <a:noFill/>
            <a:miter lim="800000"/>
            <a:headEnd/>
            <a:tailEnd/>
          </a:ln>
        </p:spPr>
        <p:txBody>
          <a:bodyPr wrap="square">
            <a:spAutoFit/>
          </a:bodyPr>
          <a:lstStyle/>
          <a:p>
            <a:pPr algn="ctr"/>
            <a:r>
              <a:rPr lang="en-GB" sz="4852" b="1" dirty="0">
                <a:solidFill>
                  <a:srgbClr val="008080"/>
                </a:solidFill>
                <a:latin typeface="Arial" panose="020B0604020202020204" pitchFamily="34" charset="0"/>
                <a:cs typeface="Arial" panose="020B0604020202020204" pitchFamily="34" charset="0"/>
              </a:rPr>
              <a:t>Activity</a:t>
            </a:r>
          </a:p>
          <a:p>
            <a:pPr algn="ctr"/>
            <a:endParaRPr lang="en-GB" sz="3529" dirty="0">
              <a:solidFill>
                <a:srgbClr val="00AC7F"/>
              </a:solidFill>
              <a:latin typeface="Calibri" pitchFamily="34" charset="0"/>
            </a:endParaRPr>
          </a:p>
          <a:p>
            <a:pPr algn="ctr"/>
            <a:endParaRPr lang="en-GB" sz="2647" dirty="0">
              <a:solidFill>
                <a:srgbClr val="00AC7F"/>
              </a:solidFill>
              <a:latin typeface="Calibri" pitchFamily="34" charset="0"/>
            </a:endParaRPr>
          </a:p>
          <a:p>
            <a:pPr algn="ctr"/>
            <a:endParaRPr lang="en-GB" sz="2647" dirty="0">
              <a:solidFill>
                <a:srgbClr val="00AC7F"/>
              </a:solidFill>
              <a:latin typeface="Calibri" pitchFamily="34" charset="0"/>
            </a:endParaRPr>
          </a:p>
        </p:txBody>
      </p:sp>
      <p:sp>
        <p:nvSpPr>
          <p:cNvPr id="12" name="TextBox 11">
            <a:extLst>
              <a:ext uri="{FF2B5EF4-FFF2-40B4-BE49-F238E27FC236}">
                <a16:creationId xmlns:a16="http://schemas.microsoft.com/office/drawing/2014/main" id="{A59E876E-E656-4D6D-9113-38433133FE06}"/>
              </a:ext>
            </a:extLst>
          </p:cNvPr>
          <p:cNvSpPr txBox="1"/>
          <p:nvPr/>
        </p:nvSpPr>
        <p:spPr>
          <a:xfrm>
            <a:off x="292162" y="520627"/>
            <a:ext cx="9660554" cy="2536079"/>
          </a:xfrm>
          <a:prstGeom prst="rect">
            <a:avLst/>
          </a:prstGeom>
          <a:noFill/>
        </p:spPr>
        <p:txBody>
          <a:bodyPr wrap="square" rtlCol="0">
            <a:spAutoFit/>
          </a:bodyPr>
          <a:lstStyle/>
          <a:p>
            <a:pPr algn="ctr"/>
            <a:r>
              <a:rPr lang="en-US" sz="3970" dirty="0">
                <a:solidFill>
                  <a:srgbClr val="008080"/>
                </a:solidFill>
                <a:latin typeface="Comic Sans MS" panose="030F0702030302020204" pitchFamily="66" charset="0"/>
              </a:rPr>
              <a:t>Fill in a timeline of the stages in a: </a:t>
            </a:r>
          </a:p>
          <a:p>
            <a:pPr marL="571500" indent="-571500" algn="ctr">
              <a:buFontTx/>
              <a:buChar char="-"/>
            </a:pPr>
            <a:r>
              <a:rPr lang="en-US" sz="3970" dirty="0">
                <a:solidFill>
                  <a:srgbClr val="C8337E"/>
                </a:solidFill>
                <a:latin typeface="Comic Sans MS" panose="030F0702030302020204" pitchFamily="66" charset="0"/>
              </a:rPr>
              <a:t>human’s life,</a:t>
            </a:r>
          </a:p>
          <a:p>
            <a:pPr marL="571500" indent="-571500" algn="ctr">
              <a:buFontTx/>
              <a:buChar char="-"/>
            </a:pPr>
            <a:r>
              <a:rPr lang="en-US" sz="3970" dirty="0">
                <a:solidFill>
                  <a:srgbClr val="C8337E"/>
                </a:solidFill>
                <a:latin typeface="Comic Sans MS" panose="030F0702030302020204" pitchFamily="66" charset="0"/>
              </a:rPr>
              <a:t>cat’s life,</a:t>
            </a:r>
          </a:p>
          <a:p>
            <a:pPr marL="571500" indent="-571500" algn="ctr">
              <a:buFontTx/>
              <a:buChar char="-"/>
            </a:pPr>
            <a:r>
              <a:rPr lang="en-US" sz="3970" dirty="0">
                <a:solidFill>
                  <a:srgbClr val="C8337E"/>
                </a:solidFill>
                <a:latin typeface="Comic Sans MS" panose="030F0702030302020204" pitchFamily="66" charset="0"/>
              </a:rPr>
              <a:t>dog’s life.</a:t>
            </a:r>
          </a:p>
        </p:txBody>
      </p:sp>
      <p:grpSp>
        <p:nvGrpSpPr>
          <p:cNvPr id="9" name="Group 8">
            <a:extLst>
              <a:ext uri="{FF2B5EF4-FFF2-40B4-BE49-F238E27FC236}">
                <a16:creationId xmlns:a16="http://schemas.microsoft.com/office/drawing/2014/main" id="{A6D8533B-5B95-4F01-8E9F-14541F69B2F0}"/>
              </a:ext>
            </a:extLst>
          </p:cNvPr>
          <p:cNvGrpSpPr/>
          <p:nvPr/>
        </p:nvGrpSpPr>
        <p:grpSpPr>
          <a:xfrm>
            <a:off x="292162" y="3645707"/>
            <a:ext cx="10110199" cy="2121943"/>
            <a:chOff x="74988" y="932551"/>
            <a:chExt cx="10110199" cy="2121943"/>
          </a:xfrm>
        </p:grpSpPr>
        <p:sp>
          <p:nvSpPr>
            <p:cNvPr id="11" name="TextBox 10">
              <a:extLst>
                <a:ext uri="{FF2B5EF4-FFF2-40B4-BE49-F238E27FC236}">
                  <a16:creationId xmlns:a16="http://schemas.microsoft.com/office/drawing/2014/main" id="{C98F700D-E708-4017-96D9-AC014C798B1D}"/>
                </a:ext>
              </a:extLst>
            </p:cNvPr>
            <p:cNvSpPr txBox="1"/>
            <p:nvPr/>
          </p:nvSpPr>
          <p:spPr>
            <a:xfrm>
              <a:off x="74988" y="932551"/>
              <a:ext cx="1818308" cy="703269"/>
            </a:xfrm>
            <a:prstGeom prst="rect">
              <a:avLst/>
            </a:prstGeom>
            <a:noFill/>
            <a:ln w="38100">
              <a:solidFill>
                <a:srgbClr val="008988"/>
              </a:solidFill>
            </a:ln>
          </p:spPr>
          <p:txBody>
            <a:bodyPr wrap="square" rtlCol="0">
              <a:spAutoFit/>
            </a:bodyPr>
            <a:lstStyle/>
            <a:p>
              <a:pPr algn="ctr"/>
              <a:endParaRPr lang="en-US" sz="3970" dirty="0">
                <a:solidFill>
                  <a:srgbClr val="C8337E"/>
                </a:solidFill>
                <a:latin typeface="Comic Sans MS" panose="030F0702030302020204" pitchFamily="66" charset="0"/>
              </a:endParaRPr>
            </a:p>
          </p:txBody>
        </p:sp>
        <p:sp>
          <p:nvSpPr>
            <p:cNvPr id="13" name="TextBox 12">
              <a:extLst>
                <a:ext uri="{FF2B5EF4-FFF2-40B4-BE49-F238E27FC236}">
                  <a16:creationId xmlns:a16="http://schemas.microsoft.com/office/drawing/2014/main" id="{70A0EAF4-95C9-4DD0-831B-7B7D4F5F8BFB}"/>
                </a:ext>
              </a:extLst>
            </p:cNvPr>
            <p:cNvSpPr txBox="1"/>
            <p:nvPr/>
          </p:nvSpPr>
          <p:spPr>
            <a:xfrm>
              <a:off x="1530276" y="2347858"/>
              <a:ext cx="1818308" cy="703269"/>
            </a:xfrm>
            <a:prstGeom prst="rect">
              <a:avLst/>
            </a:prstGeom>
            <a:noFill/>
            <a:ln w="38100">
              <a:solidFill>
                <a:srgbClr val="008988"/>
              </a:solidFill>
            </a:ln>
          </p:spPr>
          <p:txBody>
            <a:bodyPr wrap="square" rtlCol="0">
              <a:spAutoFit/>
            </a:bodyPr>
            <a:lstStyle/>
            <a:p>
              <a:pPr algn="ctr"/>
              <a:endParaRPr lang="en-US" sz="3970" dirty="0">
                <a:solidFill>
                  <a:srgbClr val="C8337E"/>
                </a:solidFill>
                <a:latin typeface="Comic Sans MS" panose="030F0702030302020204" pitchFamily="66" charset="0"/>
              </a:endParaRPr>
            </a:p>
          </p:txBody>
        </p:sp>
        <p:sp>
          <p:nvSpPr>
            <p:cNvPr id="14" name="TextBox 13">
              <a:extLst>
                <a:ext uri="{FF2B5EF4-FFF2-40B4-BE49-F238E27FC236}">
                  <a16:creationId xmlns:a16="http://schemas.microsoft.com/office/drawing/2014/main" id="{DEAF6425-070B-4522-B883-0F1E078B818F}"/>
                </a:ext>
              </a:extLst>
            </p:cNvPr>
            <p:cNvSpPr txBox="1"/>
            <p:nvPr/>
          </p:nvSpPr>
          <p:spPr>
            <a:xfrm>
              <a:off x="3096692" y="935919"/>
              <a:ext cx="1795781" cy="703269"/>
            </a:xfrm>
            <a:prstGeom prst="rect">
              <a:avLst/>
            </a:prstGeom>
            <a:noFill/>
            <a:ln w="38100">
              <a:solidFill>
                <a:srgbClr val="008988"/>
              </a:solidFill>
            </a:ln>
          </p:spPr>
          <p:txBody>
            <a:bodyPr wrap="square" rtlCol="0">
              <a:spAutoFit/>
            </a:bodyPr>
            <a:lstStyle/>
            <a:p>
              <a:pPr algn="ctr"/>
              <a:endParaRPr lang="en-US" sz="3970" dirty="0">
                <a:solidFill>
                  <a:srgbClr val="C8337E"/>
                </a:solidFill>
                <a:latin typeface="Comic Sans MS" panose="030F0702030302020204" pitchFamily="66" charset="0"/>
              </a:endParaRPr>
            </a:p>
          </p:txBody>
        </p:sp>
        <p:sp>
          <p:nvSpPr>
            <p:cNvPr id="15" name="TextBox 14">
              <a:extLst>
                <a:ext uri="{FF2B5EF4-FFF2-40B4-BE49-F238E27FC236}">
                  <a16:creationId xmlns:a16="http://schemas.microsoft.com/office/drawing/2014/main" id="{94450CD1-3445-4367-B8D4-419989187B62}"/>
                </a:ext>
              </a:extLst>
            </p:cNvPr>
            <p:cNvSpPr txBox="1"/>
            <p:nvPr/>
          </p:nvSpPr>
          <p:spPr>
            <a:xfrm>
              <a:off x="4836497" y="2342703"/>
              <a:ext cx="2042469" cy="703269"/>
            </a:xfrm>
            <a:prstGeom prst="rect">
              <a:avLst/>
            </a:prstGeom>
            <a:noFill/>
            <a:ln w="38100">
              <a:solidFill>
                <a:srgbClr val="008988"/>
              </a:solidFill>
            </a:ln>
          </p:spPr>
          <p:txBody>
            <a:bodyPr wrap="square" rtlCol="0">
              <a:spAutoFit/>
            </a:bodyPr>
            <a:lstStyle/>
            <a:p>
              <a:pPr algn="ctr"/>
              <a:endParaRPr lang="en-US" sz="3970" dirty="0">
                <a:solidFill>
                  <a:srgbClr val="C8337E"/>
                </a:solidFill>
                <a:latin typeface="Comic Sans MS" panose="030F0702030302020204" pitchFamily="66" charset="0"/>
              </a:endParaRPr>
            </a:p>
          </p:txBody>
        </p:sp>
        <p:sp>
          <p:nvSpPr>
            <p:cNvPr id="16" name="TextBox 15">
              <a:extLst>
                <a:ext uri="{FF2B5EF4-FFF2-40B4-BE49-F238E27FC236}">
                  <a16:creationId xmlns:a16="http://schemas.microsoft.com/office/drawing/2014/main" id="{51C08374-77ED-4E3C-B35D-7CE5F63BCCAB}"/>
                </a:ext>
              </a:extLst>
            </p:cNvPr>
            <p:cNvSpPr txBox="1"/>
            <p:nvPr/>
          </p:nvSpPr>
          <p:spPr>
            <a:xfrm>
              <a:off x="6583429" y="947959"/>
              <a:ext cx="1818308" cy="703269"/>
            </a:xfrm>
            <a:prstGeom prst="rect">
              <a:avLst/>
            </a:prstGeom>
            <a:noFill/>
            <a:ln w="38100">
              <a:solidFill>
                <a:srgbClr val="008988"/>
              </a:solidFill>
            </a:ln>
          </p:spPr>
          <p:txBody>
            <a:bodyPr wrap="square" rtlCol="0">
              <a:spAutoFit/>
            </a:bodyPr>
            <a:lstStyle/>
            <a:p>
              <a:pPr algn="ctr"/>
              <a:endParaRPr lang="en-US" sz="3970" dirty="0">
                <a:solidFill>
                  <a:srgbClr val="C8337E"/>
                </a:solidFill>
                <a:latin typeface="Comic Sans MS" panose="030F0702030302020204" pitchFamily="66" charset="0"/>
              </a:endParaRPr>
            </a:p>
          </p:txBody>
        </p:sp>
        <p:sp>
          <p:nvSpPr>
            <p:cNvPr id="17" name="TextBox 16">
              <a:extLst>
                <a:ext uri="{FF2B5EF4-FFF2-40B4-BE49-F238E27FC236}">
                  <a16:creationId xmlns:a16="http://schemas.microsoft.com/office/drawing/2014/main" id="{13B9C95D-8F37-419A-AD03-E705D670CDF6}"/>
                </a:ext>
              </a:extLst>
            </p:cNvPr>
            <p:cNvSpPr txBox="1"/>
            <p:nvPr/>
          </p:nvSpPr>
          <p:spPr>
            <a:xfrm>
              <a:off x="8366879" y="2351225"/>
              <a:ext cx="1818308" cy="703269"/>
            </a:xfrm>
            <a:prstGeom prst="rect">
              <a:avLst/>
            </a:prstGeom>
            <a:noFill/>
            <a:ln w="38100">
              <a:solidFill>
                <a:srgbClr val="008988"/>
              </a:solidFill>
            </a:ln>
          </p:spPr>
          <p:txBody>
            <a:bodyPr wrap="square" rtlCol="0">
              <a:spAutoFit/>
            </a:bodyPr>
            <a:lstStyle/>
            <a:p>
              <a:pPr algn="ctr"/>
              <a:endParaRPr lang="en-US" sz="3970" dirty="0">
                <a:solidFill>
                  <a:srgbClr val="C8337E"/>
                </a:solidFill>
                <a:latin typeface="Comic Sans MS" panose="030F0702030302020204" pitchFamily="66" charset="0"/>
              </a:endParaRPr>
            </a:p>
          </p:txBody>
        </p:sp>
        <p:cxnSp>
          <p:nvCxnSpPr>
            <p:cNvPr id="18" name="Straight Connector 17">
              <a:extLst>
                <a:ext uri="{FF2B5EF4-FFF2-40B4-BE49-F238E27FC236}">
                  <a16:creationId xmlns:a16="http://schemas.microsoft.com/office/drawing/2014/main" id="{B757690C-E048-4BB5-8256-8E2752E5B5AF}"/>
                </a:ext>
              </a:extLst>
            </p:cNvPr>
            <p:cNvCxnSpPr>
              <a:cxnSpLocks/>
            </p:cNvCxnSpPr>
            <p:nvPr/>
          </p:nvCxnSpPr>
          <p:spPr>
            <a:xfrm>
              <a:off x="909154" y="1981225"/>
              <a:ext cx="8430767" cy="0"/>
            </a:xfrm>
            <a:prstGeom prst="line">
              <a:avLst/>
            </a:prstGeom>
            <a:ln w="57150">
              <a:solidFill>
                <a:srgbClr val="008988"/>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3C869CA-7748-47C5-BA47-FB122CF84EDF}"/>
                </a:ext>
              </a:extLst>
            </p:cNvPr>
            <p:cNvCxnSpPr>
              <a:cxnSpLocks/>
            </p:cNvCxnSpPr>
            <p:nvPr/>
          </p:nvCxnSpPr>
          <p:spPr>
            <a:xfrm flipV="1">
              <a:off x="909154" y="1621185"/>
              <a:ext cx="0" cy="360041"/>
            </a:xfrm>
            <a:prstGeom prst="line">
              <a:avLst/>
            </a:prstGeom>
            <a:ln w="57150">
              <a:solidFill>
                <a:srgbClr val="008988"/>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4426650-83F9-4D88-A672-49833C00326F}"/>
                </a:ext>
              </a:extLst>
            </p:cNvPr>
            <p:cNvCxnSpPr>
              <a:cxnSpLocks/>
            </p:cNvCxnSpPr>
            <p:nvPr/>
          </p:nvCxnSpPr>
          <p:spPr>
            <a:xfrm flipV="1">
              <a:off x="3978548" y="1621185"/>
              <a:ext cx="0" cy="360041"/>
            </a:xfrm>
            <a:prstGeom prst="line">
              <a:avLst/>
            </a:prstGeom>
            <a:ln w="57150">
              <a:solidFill>
                <a:srgbClr val="008988"/>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97E2AA9-9547-4AF2-857E-ADAC920E3DBD}"/>
                </a:ext>
              </a:extLst>
            </p:cNvPr>
            <p:cNvCxnSpPr>
              <a:cxnSpLocks/>
            </p:cNvCxnSpPr>
            <p:nvPr/>
          </p:nvCxnSpPr>
          <p:spPr>
            <a:xfrm flipV="1">
              <a:off x="7506940" y="1640377"/>
              <a:ext cx="0" cy="360041"/>
            </a:xfrm>
            <a:prstGeom prst="line">
              <a:avLst/>
            </a:prstGeom>
            <a:ln w="57150">
              <a:solidFill>
                <a:srgbClr val="008988"/>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44F78AF-3CF2-415C-870D-57770787970B}"/>
                </a:ext>
              </a:extLst>
            </p:cNvPr>
            <p:cNvCxnSpPr>
              <a:cxnSpLocks/>
            </p:cNvCxnSpPr>
            <p:nvPr/>
          </p:nvCxnSpPr>
          <p:spPr>
            <a:xfrm flipV="1">
              <a:off x="2394372" y="2000418"/>
              <a:ext cx="0" cy="360041"/>
            </a:xfrm>
            <a:prstGeom prst="line">
              <a:avLst/>
            </a:prstGeom>
            <a:ln w="5715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3DE9A6A-E5FA-4B4A-8F94-E0AE0F6A61C2}"/>
                </a:ext>
              </a:extLst>
            </p:cNvPr>
            <p:cNvCxnSpPr>
              <a:cxnSpLocks/>
            </p:cNvCxnSpPr>
            <p:nvPr/>
          </p:nvCxnSpPr>
          <p:spPr>
            <a:xfrm flipV="1">
              <a:off x="5778748" y="2000418"/>
              <a:ext cx="0" cy="360041"/>
            </a:xfrm>
            <a:prstGeom prst="line">
              <a:avLst/>
            </a:prstGeom>
            <a:ln w="5715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B10F42E-2536-4D58-BAD3-477991127B89}"/>
                </a:ext>
              </a:extLst>
            </p:cNvPr>
            <p:cNvCxnSpPr>
              <a:cxnSpLocks/>
            </p:cNvCxnSpPr>
            <p:nvPr/>
          </p:nvCxnSpPr>
          <p:spPr>
            <a:xfrm flipV="1">
              <a:off x="9319124" y="2000418"/>
              <a:ext cx="0" cy="360041"/>
            </a:xfrm>
            <a:prstGeom prst="line">
              <a:avLst/>
            </a:prstGeom>
            <a:ln w="57150">
              <a:solidFill>
                <a:srgbClr val="009A9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8342794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8571"/>
          <a:stretch/>
        </p:blipFill>
        <p:spPr>
          <a:xfrm>
            <a:off x="522164" y="685081"/>
            <a:ext cx="9235132" cy="5626892"/>
          </a:xfrm>
          <a:prstGeom prst="rect">
            <a:avLst/>
          </a:prstGeom>
        </p:spPr>
      </p:pic>
      <p:sp>
        <p:nvSpPr>
          <p:cNvPr id="6" name="Rectangle 5"/>
          <p:cNvSpPr/>
          <p:nvPr/>
        </p:nvSpPr>
        <p:spPr>
          <a:xfrm>
            <a:off x="4914652" y="1261145"/>
            <a:ext cx="5240982" cy="839012"/>
          </a:xfrm>
          <a:prstGeom prst="rect">
            <a:avLst/>
          </a:prstGeom>
          <a:noFill/>
        </p:spPr>
        <p:txBody>
          <a:bodyPr wrap="square">
            <a:spAutoFit/>
          </a:bodyPr>
          <a:lstStyle/>
          <a:p>
            <a:pPr algn="ctr">
              <a:defRPr/>
            </a:pPr>
            <a:r>
              <a:rPr lang="en-US" sz="4852" dirty="0">
                <a:ln w="900" cmpd="sng">
                  <a:solidFill>
                    <a:schemeClr val="accent1">
                      <a:satMod val="190000"/>
                      <a:alpha val="55000"/>
                    </a:schemeClr>
                  </a:solidFill>
                  <a:prstDash val="solid"/>
                </a:ln>
                <a:solidFill>
                  <a:srgbClr val="30C09E"/>
                </a:solidFill>
                <a:latin typeface="Arial" pitchFamily="34" charset="0"/>
                <a:cs typeface="Arial" pitchFamily="34" charset="0"/>
              </a:rPr>
              <a:t>Thanks!</a:t>
            </a:r>
          </a:p>
        </p:txBody>
      </p:sp>
    </p:spTree>
    <p:extLst>
      <p:ext uri="{BB962C8B-B14F-4D97-AF65-F5344CB8AC3E}">
        <p14:creationId xmlns:p14="http://schemas.microsoft.com/office/powerpoint/2010/main" val="2357187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0118" y="421649"/>
            <a:ext cx="2597276" cy="3503792"/>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9641" y="3802589"/>
            <a:ext cx="3443483" cy="2720305"/>
          </a:xfrm>
          <a:prstGeom prst="rect">
            <a:avLst/>
          </a:prstGeom>
        </p:spPr>
      </p:pic>
      <p:pic>
        <p:nvPicPr>
          <p:cNvPr id="2" name="Picture 1"/>
          <p:cNvPicPr>
            <a:picLocks noChangeAspect="1"/>
          </p:cNvPicPr>
          <p:nvPr/>
        </p:nvPicPr>
        <p:blipFill rotWithShape="1">
          <a:blip r:embed="rId5" cstate="print">
            <a:extLst>
              <a:ext uri="{28A0092B-C50C-407E-A947-70E740481C1C}">
                <a14:useLocalDpi xmlns:a14="http://schemas.microsoft.com/office/drawing/2010/main" val="0"/>
              </a:ext>
            </a:extLst>
          </a:blip>
          <a:srcRect t="8493"/>
          <a:stretch/>
        </p:blipFill>
        <p:spPr>
          <a:xfrm>
            <a:off x="1333926" y="3759458"/>
            <a:ext cx="3613900" cy="2594723"/>
          </a:xfrm>
          <a:prstGeom prst="rect">
            <a:avLst/>
          </a:prstGeom>
        </p:spPr>
      </p:pic>
      <p:pic>
        <p:nvPicPr>
          <p:cNvPr id="3" name="Picture 2"/>
          <p:cNvPicPr>
            <a:picLocks noChangeAspect="1"/>
          </p:cNvPicPr>
          <p:nvPr/>
        </p:nvPicPr>
        <p:blipFill rotWithShape="1">
          <a:blip r:embed="rId6" cstate="print">
            <a:extLst>
              <a:ext uri="{28A0092B-C50C-407E-A947-70E740481C1C}">
                <a14:useLocalDpi xmlns:a14="http://schemas.microsoft.com/office/drawing/2010/main" val="0"/>
              </a:ext>
            </a:extLst>
          </a:blip>
          <a:srcRect t="4923"/>
          <a:stretch/>
        </p:blipFill>
        <p:spPr>
          <a:xfrm>
            <a:off x="423354" y="421649"/>
            <a:ext cx="3969037" cy="3066746"/>
          </a:xfrm>
          <a:prstGeom prst="rect">
            <a:avLst/>
          </a:prstGeom>
        </p:spPr>
      </p:pic>
      <p:pic>
        <p:nvPicPr>
          <p:cNvPr id="4" name="Picture 3"/>
          <p:cNvPicPr>
            <a:picLocks noChangeAspect="1"/>
          </p:cNvPicPr>
          <p:nvPr/>
        </p:nvPicPr>
        <p:blipFill rotWithShape="1">
          <a:blip r:embed="rId7" cstate="print">
            <a:extLst>
              <a:ext uri="{28A0092B-C50C-407E-A947-70E740481C1C}">
                <a14:useLocalDpi xmlns:a14="http://schemas.microsoft.com/office/drawing/2010/main" val="0"/>
              </a:ext>
            </a:extLst>
          </a:blip>
          <a:srcRect t="5362"/>
          <a:stretch/>
        </p:blipFill>
        <p:spPr>
          <a:xfrm>
            <a:off x="4182920" y="1796205"/>
            <a:ext cx="2435383" cy="2832277"/>
          </a:xfrm>
          <a:prstGeom prst="rect">
            <a:avLst/>
          </a:prstGeom>
        </p:spPr>
      </p:pic>
      <p:sp>
        <p:nvSpPr>
          <p:cNvPr id="10" name="TextBox 8"/>
          <p:cNvSpPr txBox="1">
            <a:spLocks noChangeArrowheads="1"/>
          </p:cNvSpPr>
          <p:nvPr/>
        </p:nvSpPr>
        <p:spPr bwMode="auto">
          <a:xfrm>
            <a:off x="-53099" y="6707462"/>
            <a:ext cx="3891032" cy="839012"/>
          </a:xfrm>
          <a:prstGeom prst="rect">
            <a:avLst/>
          </a:prstGeom>
          <a:noFill/>
          <a:ln w="9525">
            <a:noFill/>
            <a:miter lim="800000"/>
            <a:headEnd/>
            <a:tailEnd/>
          </a:ln>
        </p:spPr>
        <p:txBody>
          <a:bodyPr wrap="square">
            <a:spAutoFit/>
          </a:bodyPr>
          <a:lstStyle/>
          <a:p>
            <a:pPr algn="ctr"/>
            <a:r>
              <a:rPr lang="en-GB" sz="4852" b="1" dirty="0">
                <a:solidFill>
                  <a:srgbClr val="008080"/>
                </a:solidFill>
                <a:latin typeface="Arial" panose="020B0604020202020204" pitchFamily="34" charset="0"/>
                <a:cs typeface="Arial" panose="020B0604020202020204" pitchFamily="34" charset="0"/>
              </a:rPr>
              <a:t>Offspring</a:t>
            </a:r>
            <a:endParaRPr lang="en-GB" sz="3529" dirty="0">
              <a:solidFill>
                <a:srgbClr val="00AC7F"/>
              </a:solidFill>
              <a:latin typeface="Calibri" pitchFamily="34" charset="0"/>
            </a:endParaRPr>
          </a:p>
        </p:txBody>
      </p:sp>
    </p:spTree>
    <p:extLst>
      <p:ext uri="{BB962C8B-B14F-4D97-AF65-F5344CB8AC3E}">
        <p14:creationId xmlns:p14="http://schemas.microsoft.com/office/powerpoint/2010/main" val="144044345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56848" y="2578394"/>
            <a:ext cx="1786941" cy="1823290"/>
          </a:xfrm>
          <a:prstGeom prst="rect">
            <a:avLst/>
          </a:prstGeom>
        </p:spPr>
      </p:pic>
      <p:sp>
        <p:nvSpPr>
          <p:cNvPr id="10" name="TextBox 8"/>
          <p:cNvSpPr txBox="1">
            <a:spLocks noChangeArrowheads="1"/>
          </p:cNvSpPr>
          <p:nvPr/>
        </p:nvSpPr>
        <p:spPr bwMode="auto">
          <a:xfrm>
            <a:off x="-33667" y="6730026"/>
            <a:ext cx="5142140" cy="839012"/>
          </a:xfrm>
          <a:prstGeom prst="rect">
            <a:avLst/>
          </a:prstGeom>
          <a:noFill/>
          <a:ln w="9525">
            <a:noFill/>
            <a:miter lim="800000"/>
            <a:headEnd/>
            <a:tailEnd/>
          </a:ln>
        </p:spPr>
        <p:txBody>
          <a:bodyPr wrap="square">
            <a:spAutoFit/>
          </a:bodyPr>
          <a:lstStyle/>
          <a:p>
            <a:pPr algn="ctr"/>
            <a:r>
              <a:rPr lang="en-GB" sz="4852" b="1" dirty="0">
                <a:solidFill>
                  <a:srgbClr val="008080"/>
                </a:solidFill>
                <a:latin typeface="Arial" panose="020B0604020202020204" pitchFamily="34" charset="0"/>
                <a:cs typeface="Arial" panose="020B0604020202020204" pitchFamily="34" charset="0"/>
              </a:rPr>
              <a:t>Baby Animals</a:t>
            </a:r>
            <a:endParaRPr lang="en-GB" sz="3529" dirty="0">
              <a:solidFill>
                <a:srgbClr val="00AC7F"/>
              </a:solidFill>
              <a:latin typeface="Calibri" pitchFamily="34" charset="0"/>
            </a:endParaRPr>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r="30108"/>
          <a:stretch/>
        </p:blipFill>
        <p:spPr>
          <a:xfrm>
            <a:off x="8005260" y="4811400"/>
            <a:ext cx="1574413" cy="1591150"/>
          </a:xfrm>
          <a:prstGeom prst="rect">
            <a:avLst/>
          </a:prstGeom>
        </p:spPr>
      </p:pic>
      <p:pic>
        <p:nvPicPr>
          <p:cNvPr id="11" name="Picture 10"/>
          <p:cNvPicPr>
            <a:picLocks noChangeAspect="1"/>
          </p:cNvPicPr>
          <p:nvPr/>
        </p:nvPicPr>
        <p:blipFill rotWithShape="1">
          <a:blip r:embed="rId5" cstate="print">
            <a:extLst>
              <a:ext uri="{28A0092B-C50C-407E-A947-70E740481C1C}">
                <a14:useLocalDpi xmlns:a14="http://schemas.microsoft.com/office/drawing/2010/main" val="0"/>
              </a:ext>
            </a:extLst>
          </a:blip>
          <a:srcRect l="7922" t="8913" r="22762" b="4917"/>
          <a:stretch/>
        </p:blipFill>
        <p:spPr>
          <a:xfrm>
            <a:off x="8260003" y="887373"/>
            <a:ext cx="1725089" cy="1429359"/>
          </a:xfrm>
          <a:prstGeom prst="rect">
            <a:avLst/>
          </a:prstGeom>
        </p:spPr>
      </p:pic>
      <p:pic>
        <p:nvPicPr>
          <p:cNvPr id="12"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l="22438" t="13372" r="35037" b="5102"/>
          <a:stretch/>
        </p:blipFill>
        <p:spPr>
          <a:xfrm>
            <a:off x="3352041" y="1171939"/>
            <a:ext cx="1205250" cy="1540041"/>
          </a:xfrm>
          <a:prstGeom prst="rect">
            <a:avLst/>
          </a:prstGeom>
        </p:spPr>
      </p:pic>
      <p:pic>
        <p:nvPicPr>
          <p:cNvPr id="13" name="Picture 12"/>
          <p:cNvPicPr>
            <a:picLocks noChangeAspect="1"/>
          </p:cNvPicPr>
          <p:nvPr/>
        </p:nvPicPr>
        <p:blipFill rotWithShape="1">
          <a:blip r:embed="rId7" cstate="print">
            <a:extLst>
              <a:ext uri="{28A0092B-C50C-407E-A947-70E740481C1C}">
                <a14:useLocalDpi xmlns:a14="http://schemas.microsoft.com/office/drawing/2010/main" val="0"/>
              </a:ext>
            </a:extLst>
          </a:blip>
          <a:srcRect l="17323" t="9332" r="14954" b="6966"/>
          <a:stretch/>
        </p:blipFill>
        <p:spPr>
          <a:xfrm>
            <a:off x="5458200" y="4830480"/>
            <a:ext cx="1826404" cy="1486607"/>
          </a:xfrm>
          <a:prstGeom prst="rect">
            <a:avLst/>
          </a:prstGeom>
        </p:spPr>
      </p:pic>
      <p:pic>
        <p:nvPicPr>
          <p:cNvPr id="17" name="Pictur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59197" y="3324451"/>
            <a:ext cx="1826294" cy="2310597"/>
          </a:xfrm>
          <a:prstGeom prst="rect">
            <a:avLst/>
          </a:prstGeom>
        </p:spPr>
      </p:pic>
      <p:sp>
        <p:nvSpPr>
          <p:cNvPr id="18" name="TextBox 17">
            <a:extLst>
              <a:ext uri="{FF2B5EF4-FFF2-40B4-BE49-F238E27FC236}">
                <a16:creationId xmlns:a16="http://schemas.microsoft.com/office/drawing/2014/main" id="{E4AD1510-ABAB-4B44-BC67-F3B54FB010C8}"/>
              </a:ext>
            </a:extLst>
          </p:cNvPr>
          <p:cNvSpPr txBox="1"/>
          <p:nvPr/>
        </p:nvSpPr>
        <p:spPr>
          <a:xfrm>
            <a:off x="693607" y="942284"/>
            <a:ext cx="6430248" cy="703269"/>
          </a:xfrm>
          <a:prstGeom prst="rect">
            <a:avLst/>
          </a:prstGeom>
          <a:noFill/>
        </p:spPr>
        <p:txBody>
          <a:bodyPr wrap="square" rtlCol="0">
            <a:spAutoFit/>
          </a:bodyPr>
          <a:lstStyle/>
          <a:p>
            <a:r>
              <a:rPr lang="en-US" sz="3970" dirty="0">
                <a:solidFill>
                  <a:srgbClr val="008080"/>
                </a:solidFill>
                <a:latin typeface="Comic Sans MS" panose="030F0702030302020204" pitchFamily="66" charset="0"/>
              </a:rPr>
              <a:t>1. Cub</a:t>
            </a:r>
          </a:p>
        </p:txBody>
      </p:sp>
      <p:sp>
        <p:nvSpPr>
          <p:cNvPr id="20" name="TextBox 19">
            <a:extLst>
              <a:ext uri="{FF2B5EF4-FFF2-40B4-BE49-F238E27FC236}">
                <a16:creationId xmlns:a16="http://schemas.microsoft.com/office/drawing/2014/main" id="{E4AD1510-ABAB-4B44-BC67-F3B54FB010C8}"/>
              </a:ext>
            </a:extLst>
          </p:cNvPr>
          <p:cNvSpPr txBox="1"/>
          <p:nvPr/>
        </p:nvSpPr>
        <p:spPr>
          <a:xfrm>
            <a:off x="660794" y="1575608"/>
            <a:ext cx="2167827" cy="703269"/>
          </a:xfrm>
          <a:prstGeom prst="rect">
            <a:avLst/>
          </a:prstGeom>
          <a:noFill/>
        </p:spPr>
        <p:txBody>
          <a:bodyPr wrap="square" rtlCol="0">
            <a:spAutoFit/>
          </a:bodyPr>
          <a:lstStyle/>
          <a:p>
            <a:r>
              <a:rPr lang="en-US" sz="3970" dirty="0">
                <a:solidFill>
                  <a:srgbClr val="008080"/>
                </a:solidFill>
                <a:latin typeface="Comic Sans MS" panose="030F0702030302020204" pitchFamily="66" charset="0"/>
              </a:rPr>
              <a:t>2. Calf</a:t>
            </a:r>
          </a:p>
        </p:txBody>
      </p:sp>
      <p:sp>
        <p:nvSpPr>
          <p:cNvPr id="21" name="TextBox 20">
            <a:extLst>
              <a:ext uri="{FF2B5EF4-FFF2-40B4-BE49-F238E27FC236}">
                <a16:creationId xmlns:a16="http://schemas.microsoft.com/office/drawing/2014/main" id="{E4AD1510-ABAB-4B44-BC67-F3B54FB010C8}"/>
              </a:ext>
            </a:extLst>
          </p:cNvPr>
          <p:cNvSpPr txBox="1"/>
          <p:nvPr/>
        </p:nvSpPr>
        <p:spPr>
          <a:xfrm>
            <a:off x="645062" y="2184895"/>
            <a:ext cx="6430248" cy="703269"/>
          </a:xfrm>
          <a:prstGeom prst="rect">
            <a:avLst/>
          </a:prstGeom>
          <a:noFill/>
        </p:spPr>
        <p:txBody>
          <a:bodyPr wrap="square" rtlCol="0">
            <a:spAutoFit/>
          </a:bodyPr>
          <a:lstStyle/>
          <a:p>
            <a:r>
              <a:rPr lang="en-US" sz="3970" dirty="0">
                <a:solidFill>
                  <a:srgbClr val="008080"/>
                </a:solidFill>
                <a:latin typeface="Comic Sans MS" panose="030F0702030302020204" pitchFamily="66" charset="0"/>
              </a:rPr>
              <a:t>3. Kitten</a:t>
            </a:r>
          </a:p>
        </p:txBody>
      </p:sp>
      <p:sp>
        <p:nvSpPr>
          <p:cNvPr id="22" name="TextBox 21">
            <a:extLst>
              <a:ext uri="{FF2B5EF4-FFF2-40B4-BE49-F238E27FC236}">
                <a16:creationId xmlns:a16="http://schemas.microsoft.com/office/drawing/2014/main" id="{E4AD1510-ABAB-4B44-BC67-F3B54FB010C8}"/>
              </a:ext>
            </a:extLst>
          </p:cNvPr>
          <p:cNvSpPr txBox="1"/>
          <p:nvPr/>
        </p:nvSpPr>
        <p:spPr>
          <a:xfrm>
            <a:off x="645060" y="2805952"/>
            <a:ext cx="6430248" cy="703269"/>
          </a:xfrm>
          <a:prstGeom prst="rect">
            <a:avLst/>
          </a:prstGeom>
          <a:noFill/>
        </p:spPr>
        <p:txBody>
          <a:bodyPr wrap="square" rtlCol="0">
            <a:spAutoFit/>
          </a:bodyPr>
          <a:lstStyle/>
          <a:p>
            <a:r>
              <a:rPr lang="en-US" sz="3970" dirty="0">
                <a:solidFill>
                  <a:srgbClr val="008080"/>
                </a:solidFill>
                <a:latin typeface="Comic Sans MS" panose="030F0702030302020204" pitchFamily="66" charset="0"/>
              </a:rPr>
              <a:t>4. Foal</a:t>
            </a:r>
          </a:p>
        </p:txBody>
      </p:sp>
      <p:sp>
        <p:nvSpPr>
          <p:cNvPr id="23" name="TextBox 22">
            <a:extLst>
              <a:ext uri="{FF2B5EF4-FFF2-40B4-BE49-F238E27FC236}">
                <a16:creationId xmlns:a16="http://schemas.microsoft.com/office/drawing/2014/main" id="{E4AD1510-ABAB-4B44-BC67-F3B54FB010C8}"/>
              </a:ext>
            </a:extLst>
          </p:cNvPr>
          <p:cNvSpPr txBox="1"/>
          <p:nvPr/>
        </p:nvSpPr>
        <p:spPr>
          <a:xfrm>
            <a:off x="645061" y="3374055"/>
            <a:ext cx="6430248" cy="703269"/>
          </a:xfrm>
          <a:prstGeom prst="rect">
            <a:avLst/>
          </a:prstGeom>
          <a:noFill/>
        </p:spPr>
        <p:txBody>
          <a:bodyPr wrap="square" rtlCol="0">
            <a:spAutoFit/>
          </a:bodyPr>
          <a:lstStyle/>
          <a:p>
            <a:r>
              <a:rPr lang="en-US" sz="3970" dirty="0">
                <a:solidFill>
                  <a:srgbClr val="008080"/>
                </a:solidFill>
                <a:latin typeface="Comic Sans MS" panose="030F0702030302020204" pitchFamily="66" charset="0"/>
              </a:rPr>
              <a:t>5. Lamb</a:t>
            </a:r>
          </a:p>
        </p:txBody>
      </p:sp>
      <p:sp>
        <p:nvSpPr>
          <p:cNvPr id="24" name="TextBox 23">
            <a:extLst>
              <a:ext uri="{FF2B5EF4-FFF2-40B4-BE49-F238E27FC236}">
                <a16:creationId xmlns:a16="http://schemas.microsoft.com/office/drawing/2014/main" id="{E4AD1510-ABAB-4B44-BC67-F3B54FB010C8}"/>
              </a:ext>
            </a:extLst>
          </p:cNvPr>
          <p:cNvSpPr txBox="1"/>
          <p:nvPr/>
        </p:nvSpPr>
        <p:spPr>
          <a:xfrm>
            <a:off x="660794" y="3993083"/>
            <a:ext cx="2392171" cy="703269"/>
          </a:xfrm>
          <a:prstGeom prst="rect">
            <a:avLst/>
          </a:prstGeom>
          <a:noFill/>
        </p:spPr>
        <p:txBody>
          <a:bodyPr wrap="square" rtlCol="0">
            <a:spAutoFit/>
          </a:bodyPr>
          <a:lstStyle/>
          <a:p>
            <a:r>
              <a:rPr lang="en-US" sz="3970" dirty="0">
                <a:solidFill>
                  <a:srgbClr val="008080"/>
                </a:solidFill>
                <a:latin typeface="Comic Sans MS" panose="030F0702030302020204" pitchFamily="66" charset="0"/>
              </a:rPr>
              <a:t>6. Puppy</a:t>
            </a:r>
          </a:p>
        </p:txBody>
      </p:sp>
      <p:sp>
        <p:nvSpPr>
          <p:cNvPr id="25" name="TextBox 24">
            <a:extLst>
              <a:ext uri="{FF2B5EF4-FFF2-40B4-BE49-F238E27FC236}">
                <a16:creationId xmlns:a16="http://schemas.microsoft.com/office/drawing/2014/main" id="{E4AD1510-ABAB-4B44-BC67-F3B54FB010C8}"/>
              </a:ext>
            </a:extLst>
          </p:cNvPr>
          <p:cNvSpPr txBox="1"/>
          <p:nvPr/>
        </p:nvSpPr>
        <p:spPr>
          <a:xfrm>
            <a:off x="724431" y="4666471"/>
            <a:ext cx="3230236" cy="703269"/>
          </a:xfrm>
          <a:prstGeom prst="rect">
            <a:avLst/>
          </a:prstGeom>
          <a:noFill/>
        </p:spPr>
        <p:txBody>
          <a:bodyPr wrap="square" rtlCol="0">
            <a:spAutoFit/>
          </a:bodyPr>
          <a:lstStyle/>
          <a:p>
            <a:r>
              <a:rPr lang="en-US" sz="3970" dirty="0">
                <a:solidFill>
                  <a:srgbClr val="008080"/>
                </a:solidFill>
                <a:latin typeface="Comic Sans MS" panose="030F0702030302020204" pitchFamily="66" charset="0"/>
              </a:rPr>
              <a:t>7. Piglet</a:t>
            </a:r>
          </a:p>
        </p:txBody>
      </p:sp>
      <p:sp>
        <p:nvSpPr>
          <p:cNvPr id="26" name="TextBox 25">
            <a:extLst>
              <a:ext uri="{FF2B5EF4-FFF2-40B4-BE49-F238E27FC236}">
                <a16:creationId xmlns:a16="http://schemas.microsoft.com/office/drawing/2014/main" id="{E4AD1510-ABAB-4B44-BC67-F3B54FB010C8}"/>
              </a:ext>
            </a:extLst>
          </p:cNvPr>
          <p:cNvSpPr txBox="1"/>
          <p:nvPr/>
        </p:nvSpPr>
        <p:spPr>
          <a:xfrm>
            <a:off x="693606" y="5328931"/>
            <a:ext cx="6430248" cy="703269"/>
          </a:xfrm>
          <a:prstGeom prst="rect">
            <a:avLst/>
          </a:prstGeom>
          <a:noFill/>
        </p:spPr>
        <p:txBody>
          <a:bodyPr wrap="square" rtlCol="0">
            <a:spAutoFit/>
          </a:bodyPr>
          <a:lstStyle/>
          <a:p>
            <a:r>
              <a:rPr lang="en-US" sz="3970" dirty="0">
                <a:solidFill>
                  <a:srgbClr val="008080"/>
                </a:solidFill>
                <a:latin typeface="Comic Sans MS" panose="030F0702030302020204" pitchFamily="66" charset="0"/>
              </a:rPr>
              <a:t>8. Chick</a:t>
            </a:r>
          </a:p>
        </p:txBody>
      </p:sp>
      <p:sp>
        <p:nvSpPr>
          <p:cNvPr id="27" name="TextBox 26">
            <a:extLst>
              <a:ext uri="{FF2B5EF4-FFF2-40B4-BE49-F238E27FC236}">
                <a16:creationId xmlns:a16="http://schemas.microsoft.com/office/drawing/2014/main" id="{E4AD1510-ABAB-4B44-BC67-F3B54FB010C8}"/>
              </a:ext>
            </a:extLst>
          </p:cNvPr>
          <p:cNvSpPr txBox="1"/>
          <p:nvPr/>
        </p:nvSpPr>
        <p:spPr>
          <a:xfrm>
            <a:off x="3052964" y="1083790"/>
            <a:ext cx="665617" cy="703269"/>
          </a:xfrm>
          <a:prstGeom prst="rect">
            <a:avLst/>
          </a:prstGeom>
          <a:noFill/>
        </p:spPr>
        <p:txBody>
          <a:bodyPr wrap="square" rtlCol="0">
            <a:spAutoFit/>
          </a:bodyPr>
          <a:lstStyle/>
          <a:p>
            <a:r>
              <a:rPr lang="en-US" sz="3970" dirty="0">
                <a:solidFill>
                  <a:srgbClr val="FF0000"/>
                </a:solidFill>
                <a:latin typeface="Comic Sans MS" panose="030F0702030302020204" pitchFamily="66" charset="0"/>
              </a:rPr>
              <a:t>1)</a:t>
            </a:r>
          </a:p>
        </p:txBody>
      </p:sp>
      <p:sp>
        <p:nvSpPr>
          <p:cNvPr id="29" name="TextBox 28">
            <a:extLst>
              <a:ext uri="{FF2B5EF4-FFF2-40B4-BE49-F238E27FC236}">
                <a16:creationId xmlns:a16="http://schemas.microsoft.com/office/drawing/2014/main" id="{E4AD1510-ABAB-4B44-BC67-F3B54FB010C8}"/>
              </a:ext>
            </a:extLst>
          </p:cNvPr>
          <p:cNvSpPr txBox="1"/>
          <p:nvPr/>
        </p:nvSpPr>
        <p:spPr>
          <a:xfrm>
            <a:off x="5311584" y="4239086"/>
            <a:ext cx="813944" cy="703269"/>
          </a:xfrm>
          <a:prstGeom prst="rect">
            <a:avLst/>
          </a:prstGeom>
          <a:noFill/>
        </p:spPr>
        <p:txBody>
          <a:bodyPr wrap="square" rtlCol="0">
            <a:spAutoFit/>
          </a:bodyPr>
          <a:lstStyle/>
          <a:p>
            <a:r>
              <a:rPr lang="en-US" sz="3970" dirty="0">
                <a:solidFill>
                  <a:srgbClr val="FF0000"/>
                </a:solidFill>
                <a:latin typeface="Comic Sans MS" panose="030F0702030302020204" pitchFamily="66" charset="0"/>
              </a:rPr>
              <a:t>2)</a:t>
            </a:r>
          </a:p>
        </p:txBody>
      </p:sp>
      <p:sp>
        <p:nvSpPr>
          <p:cNvPr id="30" name="TextBox 29">
            <a:extLst>
              <a:ext uri="{FF2B5EF4-FFF2-40B4-BE49-F238E27FC236}">
                <a16:creationId xmlns:a16="http://schemas.microsoft.com/office/drawing/2014/main" id="{E4AD1510-ABAB-4B44-BC67-F3B54FB010C8}"/>
              </a:ext>
            </a:extLst>
          </p:cNvPr>
          <p:cNvSpPr txBox="1"/>
          <p:nvPr/>
        </p:nvSpPr>
        <p:spPr>
          <a:xfrm>
            <a:off x="5773057" y="2584149"/>
            <a:ext cx="797263" cy="703269"/>
          </a:xfrm>
          <a:prstGeom prst="rect">
            <a:avLst/>
          </a:prstGeom>
          <a:noFill/>
        </p:spPr>
        <p:txBody>
          <a:bodyPr wrap="square" rtlCol="0">
            <a:spAutoFit/>
          </a:bodyPr>
          <a:lstStyle/>
          <a:p>
            <a:r>
              <a:rPr lang="en-US" sz="3970" dirty="0">
                <a:solidFill>
                  <a:srgbClr val="FF0000"/>
                </a:solidFill>
                <a:latin typeface="Comic Sans MS" panose="030F0702030302020204" pitchFamily="66" charset="0"/>
              </a:rPr>
              <a:t>3)</a:t>
            </a:r>
          </a:p>
        </p:txBody>
      </p:sp>
      <p:sp>
        <p:nvSpPr>
          <p:cNvPr id="31" name="TextBox 30">
            <a:extLst>
              <a:ext uri="{FF2B5EF4-FFF2-40B4-BE49-F238E27FC236}">
                <a16:creationId xmlns:a16="http://schemas.microsoft.com/office/drawing/2014/main" id="{E4AD1510-ABAB-4B44-BC67-F3B54FB010C8}"/>
              </a:ext>
            </a:extLst>
          </p:cNvPr>
          <p:cNvSpPr txBox="1"/>
          <p:nvPr/>
        </p:nvSpPr>
        <p:spPr>
          <a:xfrm>
            <a:off x="3268826" y="3240642"/>
            <a:ext cx="783092" cy="703269"/>
          </a:xfrm>
          <a:prstGeom prst="rect">
            <a:avLst/>
          </a:prstGeom>
          <a:noFill/>
        </p:spPr>
        <p:txBody>
          <a:bodyPr wrap="square" rtlCol="0">
            <a:spAutoFit/>
          </a:bodyPr>
          <a:lstStyle/>
          <a:p>
            <a:r>
              <a:rPr lang="en-US" sz="3970" dirty="0">
                <a:solidFill>
                  <a:srgbClr val="FF0000"/>
                </a:solidFill>
                <a:latin typeface="Comic Sans MS" panose="030F0702030302020204" pitchFamily="66" charset="0"/>
              </a:rPr>
              <a:t>4)</a:t>
            </a:r>
          </a:p>
        </p:txBody>
      </p:sp>
      <p:sp>
        <p:nvSpPr>
          <p:cNvPr id="32" name="TextBox 31">
            <a:extLst>
              <a:ext uri="{FF2B5EF4-FFF2-40B4-BE49-F238E27FC236}">
                <a16:creationId xmlns:a16="http://schemas.microsoft.com/office/drawing/2014/main" id="{E4AD1510-ABAB-4B44-BC67-F3B54FB010C8}"/>
              </a:ext>
            </a:extLst>
          </p:cNvPr>
          <p:cNvSpPr txBox="1"/>
          <p:nvPr/>
        </p:nvSpPr>
        <p:spPr>
          <a:xfrm>
            <a:off x="4959665" y="567547"/>
            <a:ext cx="961273" cy="703269"/>
          </a:xfrm>
          <a:prstGeom prst="rect">
            <a:avLst/>
          </a:prstGeom>
          <a:noFill/>
        </p:spPr>
        <p:txBody>
          <a:bodyPr wrap="square" rtlCol="0">
            <a:spAutoFit/>
          </a:bodyPr>
          <a:lstStyle/>
          <a:p>
            <a:r>
              <a:rPr lang="en-US" sz="3970" dirty="0">
                <a:solidFill>
                  <a:srgbClr val="FF0000"/>
                </a:solidFill>
                <a:latin typeface="Comic Sans MS" panose="030F0702030302020204" pitchFamily="66" charset="0"/>
              </a:rPr>
              <a:t>5)</a:t>
            </a:r>
          </a:p>
        </p:txBody>
      </p:sp>
      <p:sp>
        <p:nvSpPr>
          <p:cNvPr id="34" name="TextBox 33">
            <a:extLst>
              <a:ext uri="{FF2B5EF4-FFF2-40B4-BE49-F238E27FC236}">
                <a16:creationId xmlns:a16="http://schemas.microsoft.com/office/drawing/2014/main" id="{E4AD1510-ABAB-4B44-BC67-F3B54FB010C8}"/>
              </a:ext>
            </a:extLst>
          </p:cNvPr>
          <p:cNvSpPr txBox="1"/>
          <p:nvPr/>
        </p:nvSpPr>
        <p:spPr>
          <a:xfrm>
            <a:off x="7557313" y="4481483"/>
            <a:ext cx="928289" cy="703269"/>
          </a:xfrm>
          <a:prstGeom prst="rect">
            <a:avLst/>
          </a:prstGeom>
          <a:noFill/>
        </p:spPr>
        <p:txBody>
          <a:bodyPr wrap="square" rtlCol="0">
            <a:spAutoFit/>
          </a:bodyPr>
          <a:lstStyle/>
          <a:p>
            <a:r>
              <a:rPr lang="en-US" sz="3970" dirty="0">
                <a:solidFill>
                  <a:srgbClr val="FF0000"/>
                </a:solidFill>
                <a:latin typeface="Comic Sans MS" panose="030F0702030302020204" pitchFamily="66" charset="0"/>
              </a:rPr>
              <a:t>8)</a:t>
            </a:r>
          </a:p>
        </p:txBody>
      </p:sp>
      <p:sp>
        <p:nvSpPr>
          <p:cNvPr id="35" name="TextBox 34">
            <a:extLst>
              <a:ext uri="{FF2B5EF4-FFF2-40B4-BE49-F238E27FC236}">
                <a16:creationId xmlns:a16="http://schemas.microsoft.com/office/drawing/2014/main" id="{E4AD1510-ABAB-4B44-BC67-F3B54FB010C8}"/>
              </a:ext>
            </a:extLst>
          </p:cNvPr>
          <p:cNvSpPr txBox="1"/>
          <p:nvPr/>
        </p:nvSpPr>
        <p:spPr>
          <a:xfrm>
            <a:off x="7802122" y="541932"/>
            <a:ext cx="1174705" cy="703269"/>
          </a:xfrm>
          <a:prstGeom prst="rect">
            <a:avLst/>
          </a:prstGeom>
          <a:noFill/>
        </p:spPr>
        <p:txBody>
          <a:bodyPr wrap="square" rtlCol="0">
            <a:spAutoFit/>
          </a:bodyPr>
          <a:lstStyle/>
          <a:p>
            <a:r>
              <a:rPr lang="en-US" sz="3970" dirty="0">
                <a:solidFill>
                  <a:srgbClr val="FF0000"/>
                </a:solidFill>
                <a:latin typeface="Comic Sans MS" panose="030F0702030302020204" pitchFamily="66" charset="0"/>
              </a:rPr>
              <a:t>7)</a:t>
            </a:r>
          </a:p>
        </p:txBody>
      </p:sp>
      <p:pic>
        <p:nvPicPr>
          <p:cNvPr id="2" name="Picture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86425" y="541932"/>
            <a:ext cx="2353748" cy="1846803"/>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46667" y="2701346"/>
            <a:ext cx="2471978" cy="1725440"/>
          </a:xfrm>
          <a:prstGeom prst="rect">
            <a:avLst/>
          </a:prstGeom>
        </p:spPr>
      </p:pic>
      <p:sp>
        <p:nvSpPr>
          <p:cNvPr id="33" name="TextBox 32">
            <a:extLst>
              <a:ext uri="{FF2B5EF4-FFF2-40B4-BE49-F238E27FC236}">
                <a16:creationId xmlns:a16="http://schemas.microsoft.com/office/drawing/2014/main" id="{E4AD1510-ABAB-4B44-BC67-F3B54FB010C8}"/>
              </a:ext>
            </a:extLst>
          </p:cNvPr>
          <p:cNvSpPr txBox="1"/>
          <p:nvPr/>
        </p:nvSpPr>
        <p:spPr>
          <a:xfrm>
            <a:off x="9639541" y="2621064"/>
            <a:ext cx="910140" cy="703269"/>
          </a:xfrm>
          <a:prstGeom prst="rect">
            <a:avLst/>
          </a:prstGeom>
          <a:noFill/>
        </p:spPr>
        <p:txBody>
          <a:bodyPr wrap="square" rtlCol="0">
            <a:spAutoFit/>
          </a:bodyPr>
          <a:lstStyle/>
          <a:p>
            <a:r>
              <a:rPr lang="en-US" sz="3970" dirty="0">
                <a:solidFill>
                  <a:srgbClr val="FF0000"/>
                </a:solidFill>
                <a:latin typeface="Comic Sans MS" panose="030F0702030302020204" pitchFamily="66" charset="0"/>
              </a:rPr>
              <a:t>6)</a:t>
            </a:r>
          </a:p>
        </p:txBody>
      </p:sp>
    </p:spTree>
    <p:extLst>
      <p:ext uri="{BB962C8B-B14F-4D97-AF65-F5344CB8AC3E}">
        <p14:creationId xmlns:p14="http://schemas.microsoft.com/office/powerpoint/2010/main" val="111339986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500"/>
                                        <p:tgtEl>
                                          <p:spTgt spid="3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fade">
                                      <p:cBhvr>
                                        <p:cTn id="4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9" grpId="0"/>
      <p:bldP spid="30" grpId="0"/>
      <p:bldP spid="31" grpId="0"/>
      <p:bldP spid="32" grpId="0"/>
      <p:bldP spid="34" grpId="0"/>
      <p:bldP spid="35" grpId="0"/>
      <p:bldP spid="3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40988" y="3146154"/>
            <a:ext cx="2699900" cy="3100946"/>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985" dirty="0"/>
              <a:t>P</a:t>
            </a:r>
          </a:p>
        </p:txBody>
      </p:sp>
      <p:sp>
        <p:nvSpPr>
          <p:cNvPr id="6" name="Rectangle 5"/>
          <p:cNvSpPr/>
          <p:nvPr/>
        </p:nvSpPr>
        <p:spPr>
          <a:xfrm>
            <a:off x="4069884" y="3146151"/>
            <a:ext cx="2699900" cy="3096945"/>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sp>
        <p:nvSpPr>
          <p:cNvPr id="7" name="Rectangle 6"/>
          <p:cNvSpPr/>
          <p:nvPr/>
        </p:nvSpPr>
        <p:spPr>
          <a:xfrm>
            <a:off x="7252512" y="3146151"/>
            <a:ext cx="2699900" cy="3098463"/>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32528" y="3304972"/>
            <a:ext cx="807711" cy="778096"/>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7916" y="3304972"/>
            <a:ext cx="807711" cy="778096"/>
          </a:xfrm>
          <a:prstGeom prst="rect">
            <a:avLst/>
          </a:prstGeom>
        </p:spPr>
      </p:pic>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3078" y="3308352"/>
            <a:ext cx="807711" cy="778096"/>
          </a:xfrm>
          <a:prstGeom prst="rect">
            <a:avLst/>
          </a:prstGeom>
        </p:spPr>
      </p:pic>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62041" y="3301592"/>
            <a:ext cx="807711" cy="778096"/>
          </a:xfrm>
          <a:prstGeom prst="rect">
            <a:avLst/>
          </a:prstGeom>
        </p:spPr>
      </p:pic>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05418" y="3304972"/>
            <a:ext cx="804202" cy="774716"/>
          </a:xfrm>
          <a:prstGeom prst="rect">
            <a:avLst/>
          </a:prstGeom>
        </p:spPr>
      </p:pic>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78915" y="3301592"/>
            <a:ext cx="807711" cy="778096"/>
          </a:xfrm>
          <a:prstGeom prst="rect">
            <a:avLst/>
          </a:prstGeom>
        </p:spPr>
      </p:pic>
      <p:sp>
        <p:nvSpPr>
          <p:cNvPr id="20" name="TextBox 19"/>
          <p:cNvSpPr txBox="1"/>
          <p:nvPr/>
        </p:nvSpPr>
        <p:spPr>
          <a:xfrm>
            <a:off x="726137" y="574831"/>
            <a:ext cx="3701778" cy="431785"/>
          </a:xfrm>
          <a:prstGeom prst="rect">
            <a:avLst/>
          </a:prstGeom>
          <a:noFill/>
        </p:spPr>
        <p:txBody>
          <a:bodyPr wrap="square" rtlCol="0">
            <a:spAutoFit/>
          </a:bodyPr>
          <a:lstStyle/>
          <a:p>
            <a:r>
              <a:rPr lang="en-GB" sz="2206" b="1" dirty="0">
                <a:solidFill>
                  <a:srgbClr val="008080"/>
                </a:solidFill>
                <a:latin typeface="Comic Sans MS" panose="030F0702030302020204" pitchFamily="66" charset="0"/>
              </a:rPr>
              <a:t>Learning Objectives</a:t>
            </a:r>
          </a:p>
        </p:txBody>
      </p:sp>
      <p:sp>
        <p:nvSpPr>
          <p:cNvPr id="21" name="TextBox 20"/>
          <p:cNvSpPr txBox="1"/>
          <p:nvPr/>
        </p:nvSpPr>
        <p:spPr>
          <a:xfrm>
            <a:off x="706018" y="2551025"/>
            <a:ext cx="3701778" cy="431785"/>
          </a:xfrm>
          <a:prstGeom prst="rect">
            <a:avLst/>
          </a:prstGeom>
          <a:noFill/>
        </p:spPr>
        <p:txBody>
          <a:bodyPr wrap="square" rtlCol="0">
            <a:spAutoFit/>
          </a:bodyPr>
          <a:lstStyle/>
          <a:p>
            <a:r>
              <a:rPr lang="en-GB" sz="2206" b="1" dirty="0">
                <a:solidFill>
                  <a:srgbClr val="FF0066"/>
                </a:solidFill>
                <a:latin typeface="Comic Sans MS" panose="030F0702030302020204" pitchFamily="66" charset="0"/>
              </a:rPr>
              <a:t>Learning Outcomes</a:t>
            </a:r>
          </a:p>
        </p:txBody>
      </p:sp>
      <p:sp>
        <p:nvSpPr>
          <p:cNvPr id="22" name="TextBox 21"/>
          <p:cNvSpPr txBox="1"/>
          <p:nvPr/>
        </p:nvSpPr>
        <p:spPr>
          <a:xfrm>
            <a:off x="749356" y="4507884"/>
            <a:ext cx="2691532" cy="1314399"/>
          </a:xfrm>
          <a:prstGeom prst="rect">
            <a:avLst/>
          </a:prstGeom>
          <a:noFill/>
        </p:spPr>
        <p:txBody>
          <a:bodyPr wrap="square" rtlCol="0">
            <a:spAutoFit/>
          </a:bodyPr>
          <a:lstStyle/>
          <a:p>
            <a:pPr algn="ctr"/>
            <a:r>
              <a:rPr lang="en-GB" sz="2647" dirty="0">
                <a:latin typeface="Comic Sans MS" panose="030F0702030302020204" pitchFamily="66" charset="0"/>
              </a:rPr>
              <a:t>I can compare being a baby to being a child.</a:t>
            </a:r>
          </a:p>
        </p:txBody>
      </p:sp>
      <p:sp>
        <p:nvSpPr>
          <p:cNvPr id="23" name="TextBox 22"/>
          <p:cNvSpPr txBox="1"/>
          <p:nvPr/>
        </p:nvSpPr>
        <p:spPr>
          <a:xfrm>
            <a:off x="4141083" y="4416695"/>
            <a:ext cx="2628702" cy="1721753"/>
          </a:xfrm>
          <a:prstGeom prst="rect">
            <a:avLst/>
          </a:prstGeom>
          <a:noFill/>
        </p:spPr>
        <p:txBody>
          <a:bodyPr wrap="square" rtlCol="0">
            <a:spAutoFit/>
          </a:bodyPr>
          <a:lstStyle/>
          <a:p>
            <a:pPr algn="ctr"/>
            <a:r>
              <a:rPr lang="en-GB" sz="2647" dirty="0">
                <a:latin typeface="Comic Sans MS" panose="030F0702030302020204" pitchFamily="66" charset="0"/>
              </a:rPr>
              <a:t>I can describe the life stages of humans, cats and dogs.</a:t>
            </a:r>
          </a:p>
        </p:txBody>
      </p:sp>
      <p:sp>
        <p:nvSpPr>
          <p:cNvPr id="24" name="TextBox 23"/>
          <p:cNvSpPr txBox="1"/>
          <p:nvPr/>
        </p:nvSpPr>
        <p:spPr>
          <a:xfrm>
            <a:off x="7179103" y="4416694"/>
            <a:ext cx="2846717" cy="1721753"/>
          </a:xfrm>
          <a:prstGeom prst="rect">
            <a:avLst/>
          </a:prstGeom>
          <a:noFill/>
        </p:spPr>
        <p:txBody>
          <a:bodyPr wrap="square" rtlCol="0">
            <a:spAutoFit/>
          </a:bodyPr>
          <a:lstStyle/>
          <a:p>
            <a:pPr algn="ctr"/>
            <a:r>
              <a:rPr lang="en-GB" sz="2647" dirty="0">
                <a:latin typeface="Comic Sans MS" panose="030F0702030302020204" pitchFamily="66" charset="0"/>
              </a:rPr>
              <a:t>I can create a timeline to show the different stages in life.</a:t>
            </a:r>
          </a:p>
        </p:txBody>
      </p:sp>
      <p:sp>
        <p:nvSpPr>
          <p:cNvPr id="26" name="TextBox 25"/>
          <p:cNvSpPr txBox="1"/>
          <p:nvPr/>
        </p:nvSpPr>
        <p:spPr>
          <a:xfrm>
            <a:off x="706019" y="1136667"/>
            <a:ext cx="10199299" cy="771237"/>
          </a:xfrm>
          <a:prstGeom prst="rect">
            <a:avLst/>
          </a:prstGeom>
          <a:noFill/>
        </p:spPr>
        <p:txBody>
          <a:bodyPr wrap="square" rtlCol="0">
            <a:spAutoFit/>
          </a:bodyPr>
          <a:lstStyle/>
          <a:p>
            <a:r>
              <a:rPr lang="en-GB" sz="2206" dirty="0">
                <a:latin typeface="Comic Sans MS" panose="030F0702030302020204" pitchFamily="66" charset="0"/>
              </a:rPr>
              <a:t>I will consider the changes humans go through as they grow older. </a:t>
            </a:r>
          </a:p>
          <a:p>
            <a:r>
              <a:rPr lang="en-GB" sz="2206" dirty="0">
                <a:latin typeface="Comic Sans MS" panose="030F0702030302020204" pitchFamily="66" charset="0"/>
              </a:rPr>
              <a:t>I will learn about the life stages of cats and dogs.</a:t>
            </a:r>
          </a:p>
        </p:txBody>
      </p:sp>
    </p:spTree>
    <p:extLst>
      <p:ext uri="{BB962C8B-B14F-4D97-AF65-F5344CB8AC3E}">
        <p14:creationId xmlns:p14="http://schemas.microsoft.com/office/powerpoint/2010/main" val="1413240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B85E15-33B8-45BE-A1C8-3C5A86FDF7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180" y="2313355"/>
            <a:ext cx="4896544" cy="3868203"/>
          </a:xfrm>
          <a:prstGeom prst="rect">
            <a:avLst/>
          </a:prstGeom>
        </p:spPr>
      </p:pic>
      <p:pic>
        <p:nvPicPr>
          <p:cNvPr id="4" name="Picture 3">
            <a:extLst>
              <a:ext uri="{FF2B5EF4-FFF2-40B4-BE49-F238E27FC236}">
                <a16:creationId xmlns:a16="http://schemas.microsoft.com/office/drawing/2014/main" id="{95EDEAD3-097B-41CB-BCF8-48E0DCBAB5C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8323"/>
          <a:stretch/>
        </p:blipFill>
        <p:spPr>
          <a:xfrm>
            <a:off x="5274692" y="1000316"/>
            <a:ext cx="5112568" cy="5234873"/>
          </a:xfrm>
          <a:prstGeom prst="rect">
            <a:avLst/>
          </a:prstGeom>
        </p:spPr>
      </p:pic>
      <p:sp>
        <p:nvSpPr>
          <p:cNvPr id="5" name="TextBox 4">
            <a:extLst>
              <a:ext uri="{FF2B5EF4-FFF2-40B4-BE49-F238E27FC236}">
                <a16:creationId xmlns:a16="http://schemas.microsoft.com/office/drawing/2014/main" id="{E4AD1510-ABAB-4B44-BC67-F3B54FB010C8}"/>
              </a:ext>
            </a:extLst>
          </p:cNvPr>
          <p:cNvSpPr txBox="1"/>
          <p:nvPr/>
        </p:nvSpPr>
        <p:spPr>
          <a:xfrm>
            <a:off x="0" y="677413"/>
            <a:ext cx="7305612" cy="1314206"/>
          </a:xfrm>
          <a:prstGeom prst="rect">
            <a:avLst/>
          </a:prstGeom>
          <a:noFill/>
        </p:spPr>
        <p:txBody>
          <a:bodyPr wrap="square" rtlCol="0">
            <a:spAutoFit/>
          </a:bodyPr>
          <a:lstStyle/>
          <a:p>
            <a:pPr algn="ctr"/>
            <a:r>
              <a:rPr lang="en-US" sz="3970" dirty="0">
                <a:solidFill>
                  <a:srgbClr val="008080"/>
                </a:solidFill>
                <a:latin typeface="Comic Sans MS" panose="030F0702030302020204" pitchFamily="66" charset="0"/>
              </a:rPr>
              <a:t>In what ways are you different from a baby?</a:t>
            </a:r>
          </a:p>
        </p:txBody>
      </p:sp>
    </p:spTree>
    <p:extLst>
      <p:ext uri="{BB962C8B-B14F-4D97-AF65-F5344CB8AC3E}">
        <p14:creationId xmlns:p14="http://schemas.microsoft.com/office/powerpoint/2010/main" val="94813435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TextBox 8"/>
          <p:cNvSpPr txBox="1">
            <a:spLocks noChangeArrowheads="1"/>
          </p:cNvSpPr>
          <p:nvPr/>
        </p:nvSpPr>
        <p:spPr bwMode="auto">
          <a:xfrm>
            <a:off x="-53099" y="6707462"/>
            <a:ext cx="4880474" cy="2196820"/>
          </a:xfrm>
          <a:prstGeom prst="rect">
            <a:avLst/>
          </a:prstGeom>
          <a:noFill/>
          <a:ln w="9525">
            <a:noFill/>
            <a:miter lim="800000"/>
            <a:headEnd/>
            <a:tailEnd/>
          </a:ln>
        </p:spPr>
        <p:txBody>
          <a:bodyPr wrap="square">
            <a:spAutoFit/>
          </a:bodyPr>
          <a:lstStyle/>
          <a:p>
            <a:pPr algn="ctr"/>
            <a:r>
              <a:rPr lang="en-GB" sz="4852" b="1" dirty="0">
                <a:solidFill>
                  <a:srgbClr val="008080"/>
                </a:solidFill>
                <a:latin typeface="Arial" panose="020B0604020202020204" pitchFamily="34" charset="0"/>
                <a:cs typeface="Arial" panose="020B0604020202020204" pitchFamily="34" charset="0"/>
              </a:rPr>
              <a:t>Getting older</a:t>
            </a:r>
          </a:p>
          <a:p>
            <a:pPr algn="ctr"/>
            <a:endParaRPr lang="en-GB" sz="3529" dirty="0">
              <a:solidFill>
                <a:srgbClr val="00AC7F"/>
              </a:solidFill>
              <a:latin typeface="Calibri" pitchFamily="34" charset="0"/>
            </a:endParaRPr>
          </a:p>
          <a:p>
            <a:pPr algn="ctr"/>
            <a:endParaRPr lang="en-GB" sz="2647" dirty="0">
              <a:solidFill>
                <a:srgbClr val="00AC7F"/>
              </a:solidFill>
              <a:latin typeface="Calibri" pitchFamily="34" charset="0"/>
            </a:endParaRPr>
          </a:p>
          <a:p>
            <a:pPr algn="ctr"/>
            <a:endParaRPr lang="en-GB" sz="2647" dirty="0">
              <a:solidFill>
                <a:srgbClr val="00AC7F"/>
              </a:solidFill>
              <a:latin typeface="Calibri" pitchFamily="34" charset="0"/>
            </a:endParaRPr>
          </a:p>
        </p:txBody>
      </p:sp>
      <p:pic>
        <p:nvPicPr>
          <p:cNvPr id="4" name="Picture 3">
            <a:extLst>
              <a:ext uri="{FF2B5EF4-FFF2-40B4-BE49-F238E27FC236}">
                <a16:creationId xmlns:a16="http://schemas.microsoft.com/office/drawing/2014/main" id="{6BA7B4F5-A124-458B-B65C-36E49AF67D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6651" y="522468"/>
            <a:ext cx="7000449" cy="5727640"/>
          </a:xfrm>
          <a:prstGeom prst="rect">
            <a:avLst/>
          </a:prstGeom>
        </p:spPr>
      </p:pic>
    </p:spTree>
    <p:extLst>
      <p:ext uri="{BB962C8B-B14F-4D97-AF65-F5344CB8AC3E}">
        <p14:creationId xmlns:p14="http://schemas.microsoft.com/office/powerpoint/2010/main" val="104936624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4AD1510-ABAB-4B44-BC67-F3B54FB010C8}"/>
              </a:ext>
            </a:extLst>
          </p:cNvPr>
          <p:cNvSpPr txBox="1"/>
          <p:nvPr/>
        </p:nvSpPr>
        <p:spPr>
          <a:xfrm>
            <a:off x="4698628" y="2485281"/>
            <a:ext cx="5256584" cy="1925142"/>
          </a:xfrm>
          <a:prstGeom prst="rect">
            <a:avLst/>
          </a:prstGeom>
          <a:noFill/>
        </p:spPr>
        <p:txBody>
          <a:bodyPr wrap="square" rtlCol="0">
            <a:spAutoFit/>
          </a:bodyPr>
          <a:lstStyle/>
          <a:p>
            <a:pPr algn="ctr"/>
            <a:r>
              <a:rPr lang="en-US" sz="3970" dirty="0">
                <a:solidFill>
                  <a:srgbClr val="008080"/>
                </a:solidFill>
                <a:latin typeface="Comic Sans MS" panose="030F0702030302020204" pitchFamily="66" charset="0"/>
              </a:rPr>
              <a:t>In what ways is a kitten like its mother?</a:t>
            </a:r>
          </a:p>
        </p:txBody>
      </p:sp>
      <p:pic>
        <p:nvPicPr>
          <p:cNvPr id="3" name="Picture 2">
            <a:extLst>
              <a:ext uri="{FF2B5EF4-FFF2-40B4-BE49-F238E27FC236}">
                <a16:creationId xmlns:a16="http://schemas.microsoft.com/office/drawing/2014/main" id="{A1C91884-94BA-42A6-92DB-D23A4B3D8B0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362"/>
          <a:stretch/>
        </p:blipFill>
        <p:spPr>
          <a:xfrm>
            <a:off x="522164" y="1117130"/>
            <a:ext cx="4391257" cy="5106900"/>
          </a:xfrm>
          <a:prstGeom prst="rect">
            <a:avLst/>
          </a:prstGeom>
        </p:spPr>
      </p:pic>
    </p:spTree>
    <p:extLst>
      <p:ext uri="{BB962C8B-B14F-4D97-AF65-F5344CB8AC3E}">
        <p14:creationId xmlns:p14="http://schemas.microsoft.com/office/powerpoint/2010/main" val="284637621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7916" y="6661745"/>
            <a:ext cx="6735654" cy="771109"/>
          </a:xfrm>
          <a:prstGeom prst="rect">
            <a:avLst/>
          </a:prstGeom>
          <a:noFill/>
        </p:spPr>
        <p:txBody>
          <a:bodyPr wrap="square" rtlCol="0">
            <a:spAutoFit/>
          </a:bodyPr>
          <a:lstStyle/>
          <a:p>
            <a:pPr algn="ctr"/>
            <a:r>
              <a:rPr lang="en-GB" sz="4411" b="1" dirty="0">
                <a:solidFill>
                  <a:srgbClr val="008080"/>
                </a:solidFill>
                <a:latin typeface="Arial" panose="020B0604020202020204" pitchFamily="34" charset="0"/>
                <a:cs typeface="Arial" panose="020B0604020202020204" pitchFamily="34" charset="0"/>
              </a:rPr>
              <a:t>What do pets need?…</a:t>
            </a:r>
          </a:p>
        </p:txBody>
      </p:sp>
      <p:pic>
        <p:nvPicPr>
          <p:cNvPr id="5" name="Picture 2" descr="C:\Documents and Settings\Henson_A\My Documents\Amy's\Talkies\New Welfare Symbols\Environment Icon.jpg"/>
          <p:cNvPicPr>
            <a:picLocks noChangeAspect="1" noChangeArrowheads="1"/>
          </p:cNvPicPr>
          <p:nvPr/>
        </p:nvPicPr>
        <p:blipFill>
          <a:blip r:embed="rId3" cstate="print"/>
          <a:srcRect/>
          <a:stretch>
            <a:fillRect/>
          </a:stretch>
        </p:blipFill>
        <p:spPr bwMode="auto">
          <a:xfrm>
            <a:off x="1303971" y="674156"/>
            <a:ext cx="2161521" cy="2026539"/>
          </a:xfrm>
          <a:prstGeom prst="ellipse">
            <a:avLst/>
          </a:prstGeom>
          <a:noFill/>
          <a:effectLst>
            <a:softEdge rad="0"/>
          </a:effectLst>
        </p:spPr>
      </p:pic>
      <p:pic>
        <p:nvPicPr>
          <p:cNvPr id="6" name="Picture 3" descr="C:\Documents and Settings\Henson_A\My Documents\Amy's\Talkies\New Welfare Symbols\Diet Icon.jpg"/>
          <p:cNvPicPr>
            <a:picLocks noChangeAspect="1" noChangeArrowheads="1"/>
          </p:cNvPicPr>
          <p:nvPr/>
        </p:nvPicPr>
        <p:blipFill>
          <a:blip r:embed="rId4" cstate="print"/>
          <a:srcRect/>
          <a:stretch>
            <a:fillRect/>
          </a:stretch>
        </p:blipFill>
        <p:spPr bwMode="auto">
          <a:xfrm>
            <a:off x="1340162" y="3464287"/>
            <a:ext cx="2189308" cy="2052591"/>
          </a:xfrm>
          <a:prstGeom prst="ellipse">
            <a:avLst/>
          </a:prstGeom>
          <a:noFill/>
          <a:effectLst>
            <a:softEdge rad="0"/>
          </a:effectLst>
        </p:spPr>
      </p:pic>
      <p:pic>
        <p:nvPicPr>
          <p:cNvPr id="7" name="Picture 6" descr="Health Icon.jpg"/>
          <p:cNvPicPr>
            <a:picLocks noChangeAspect="1"/>
          </p:cNvPicPr>
          <p:nvPr/>
        </p:nvPicPr>
        <p:blipFill>
          <a:blip r:embed="rId5" cstate="print"/>
          <a:srcRect/>
          <a:stretch>
            <a:fillRect/>
          </a:stretch>
        </p:blipFill>
        <p:spPr bwMode="auto">
          <a:xfrm>
            <a:off x="3981912" y="1901597"/>
            <a:ext cx="2394738" cy="2054620"/>
          </a:xfrm>
          <a:prstGeom prst="rect">
            <a:avLst/>
          </a:prstGeom>
          <a:noFill/>
          <a:ln w="9525">
            <a:noFill/>
            <a:miter lim="800000"/>
            <a:headEnd/>
            <a:tailEnd/>
          </a:ln>
          <a:effectLst>
            <a:softEdge rad="0"/>
          </a:effectLst>
        </p:spPr>
      </p:pic>
      <p:pic>
        <p:nvPicPr>
          <p:cNvPr id="8" name="Picture 7" descr="C:\Documents and Settings\Henson_A\My Documents\Amy's\Talkies\New Welfare Symbols\Behaviour Icon.jpg"/>
          <p:cNvPicPr>
            <a:picLocks noChangeAspect="1" noChangeArrowheads="1"/>
          </p:cNvPicPr>
          <p:nvPr/>
        </p:nvPicPr>
        <p:blipFill>
          <a:blip r:embed="rId6" cstate="print"/>
          <a:srcRect/>
          <a:stretch>
            <a:fillRect/>
          </a:stretch>
        </p:blipFill>
        <p:spPr bwMode="auto">
          <a:xfrm>
            <a:off x="7123315" y="673300"/>
            <a:ext cx="2162434" cy="2027395"/>
          </a:xfrm>
          <a:prstGeom prst="ellipse">
            <a:avLst/>
          </a:prstGeom>
          <a:noFill/>
        </p:spPr>
      </p:pic>
      <p:pic>
        <p:nvPicPr>
          <p:cNvPr id="9" name="Picture 8" descr="C:\Documents and Settings\Henson_A\My Documents\Amy's\Talkies\New Welfare Symbols\Companionship Icon.jpg"/>
          <p:cNvPicPr>
            <a:picLocks noChangeAspect="1" noChangeArrowheads="1"/>
          </p:cNvPicPr>
          <p:nvPr/>
        </p:nvPicPr>
        <p:blipFill>
          <a:blip r:embed="rId7" cstate="print"/>
          <a:srcRect/>
          <a:stretch>
            <a:fillRect/>
          </a:stretch>
        </p:blipFill>
        <p:spPr bwMode="auto">
          <a:xfrm>
            <a:off x="7209611" y="3489513"/>
            <a:ext cx="2154307" cy="2027365"/>
          </a:xfrm>
          <a:prstGeom prst="ellipse">
            <a:avLst/>
          </a:prstGeom>
          <a:noFill/>
        </p:spPr>
      </p:pic>
      <p:sp>
        <p:nvSpPr>
          <p:cNvPr id="10" name="TextBox 9"/>
          <p:cNvSpPr txBox="1"/>
          <p:nvPr/>
        </p:nvSpPr>
        <p:spPr>
          <a:xfrm>
            <a:off x="1195748" y="2739068"/>
            <a:ext cx="2162434" cy="482987"/>
          </a:xfrm>
          <a:prstGeom prst="rect">
            <a:avLst/>
          </a:prstGeom>
          <a:noFill/>
        </p:spPr>
        <p:txBody>
          <a:bodyPr wrap="square" rtlCol="0">
            <a:spAutoFit/>
          </a:bodyPr>
          <a:lstStyle/>
          <a:p>
            <a:pPr algn="ctr"/>
            <a:r>
              <a:rPr lang="en-GB" sz="2647" b="1" dirty="0">
                <a:solidFill>
                  <a:schemeClr val="accent4"/>
                </a:solidFill>
                <a:latin typeface="Arial" panose="020B0604020202020204" pitchFamily="34" charset="0"/>
                <a:cs typeface="Arial" panose="020B0604020202020204" pitchFamily="34" charset="0"/>
              </a:rPr>
              <a:t> </a:t>
            </a:r>
            <a:r>
              <a:rPr lang="en-GB" sz="3088" b="1" dirty="0">
                <a:solidFill>
                  <a:schemeClr val="accent4"/>
                </a:solidFill>
                <a:latin typeface="Arial" panose="020B0604020202020204" pitchFamily="34" charset="0"/>
                <a:cs typeface="Arial" panose="020B0604020202020204" pitchFamily="34" charset="0"/>
              </a:rPr>
              <a:t>A HOME</a:t>
            </a:r>
          </a:p>
        </p:txBody>
      </p:sp>
      <p:sp>
        <p:nvSpPr>
          <p:cNvPr id="11" name="TextBox 10"/>
          <p:cNvSpPr txBox="1"/>
          <p:nvPr/>
        </p:nvSpPr>
        <p:spPr>
          <a:xfrm>
            <a:off x="234132" y="5641435"/>
            <a:ext cx="4785774" cy="567528"/>
          </a:xfrm>
          <a:prstGeom prst="rect">
            <a:avLst/>
          </a:prstGeom>
          <a:noFill/>
        </p:spPr>
        <p:txBody>
          <a:bodyPr wrap="square" rtlCol="0">
            <a:spAutoFit/>
          </a:bodyPr>
          <a:lstStyle/>
          <a:p>
            <a:pPr algn="ctr"/>
            <a:r>
              <a:rPr lang="en-GB" sz="3088" b="1" dirty="0">
                <a:solidFill>
                  <a:schemeClr val="accent6"/>
                </a:solidFill>
                <a:latin typeface="Arial" panose="020B0604020202020204" pitchFamily="34" charset="0"/>
                <a:cs typeface="Arial" panose="020B0604020202020204" pitchFamily="34" charset="0"/>
              </a:rPr>
              <a:t>FOOD &amp; WATER</a:t>
            </a:r>
          </a:p>
        </p:txBody>
      </p:sp>
      <p:sp>
        <p:nvSpPr>
          <p:cNvPr id="12" name="TextBox 11"/>
          <p:cNvSpPr txBox="1"/>
          <p:nvPr/>
        </p:nvSpPr>
        <p:spPr>
          <a:xfrm>
            <a:off x="4324198" y="3682651"/>
            <a:ext cx="1969092" cy="974882"/>
          </a:xfrm>
          <a:prstGeom prst="rect">
            <a:avLst/>
          </a:prstGeom>
          <a:noFill/>
        </p:spPr>
        <p:txBody>
          <a:bodyPr wrap="square" rtlCol="0">
            <a:spAutoFit/>
          </a:bodyPr>
          <a:lstStyle/>
          <a:p>
            <a:pPr algn="ctr"/>
            <a:endParaRPr lang="en-GB" sz="2647" dirty="0">
              <a:solidFill>
                <a:schemeClr val="accent1"/>
              </a:solidFill>
              <a:latin typeface="Arial" pitchFamily="34" charset="0"/>
              <a:cs typeface="Arial" pitchFamily="34" charset="0"/>
            </a:endParaRPr>
          </a:p>
          <a:p>
            <a:pPr algn="ctr"/>
            <a:r>
              <a:rPr lang="en-GB" sz="3088" b="1" dirty="0">
                <a:solidFill>
                  <a:schemeClr val="accent1"/>
                </a:solidFill>
                <a:latin typeface="Arial" pitchFamily="34" charset="0"/>
                <a:cs typeface="Arial" pitchFamily="34" charset="0"/>
              </a:rPr>
              <a:t>HEALTH</a:t>
            </a:r>
          </a:p>
        </p:txBody>
      </p:sp>
      <p:sp>
        <p:nvSpPr>
          <p:cNvPr id="13" name="Rectangle 12"/>
          <p:cNvSpPr/>
          <p:nvPr/>
        </p:nvSpPr>
        <p:spPr>
          <a:xfrm>
            <a:off x="6537738" y="2811340"/>
            <a:ext cx="3632043" cy="567528"/>
          </a:xfrm>
          <a:prstGeom prst="rect">
            <a:avLst/>
          </a:prstGeom>
        </p:spPr>
        <p:txBody>
          <a:bodyPr wrap="square">
            <a:spAutoFit/>
          </a:bodyPr>
          <a:lstStyle/>
          <a:p>
            <a:pPr algn="ctr"/>
            <a:r>
              <a:rPr lang="en-GB" sz="3088" b="1" dirty="0">
                <a:solidFill>
                  <a:schemeClr val="accent3"/>
                </a:solidFill>
                <a:latin typeface="Arial" panose="020B0604020202020204" pitchFamily="34" charset="0"/>
                <a:cs typeface="Arial" panose="020B0604020202020204" pitchFamily="34" charset="0"/>
              </a:rPr>
              <a:t>EXERCISE &amp; FUN</a:t>
            </a:r>
          </a:p>
        </p:txBody>
      </p:sp>
      <p:sp>
        <p:nvSpPr>
          <p:cNvPr id="14" name="Rectangle 13"/>
          <p:cNvSpPr/>
          <p:nvPr/>
        </p:nvSpPr>
        <p:spPr>
          <a:xfrm>
            <a:off x="6988152" y="5686067"/>
            <a:ext cx="2300721" cy="482987"/>
          </a:xfrm>
          <a:prstGeom prst="rect">
            <a:avLst/>
          </a:prstGeom>
        </p:spPr>
        <p:txBody>
          <a:bodyPr wrap="square">
            <a:spAutoFit/>
          </a:bodyPr>
          <a:lstStyle/>
          <a:p>
            <a:pPr algn="ctr"/>
            <a:r>
              <a:rPr lang="en-GB" sz="3088" b="1" dirty="0">
                <a:solidFill>
                  <a:schemeClr val="accent2"/>
                </a:solidFill>
                <a:latin typeface="Arial" panose="020B0604020202020204" pitchFamily="34" charset="0"/>
                <a:cs typeface="Arial" panose="020B0604020202020204" pitchFamily="34" charset="0"/>
              </a:rPr>
              <a:t>FRIENDS</a:t>
            </a:r>
          </a:p>
        </p:txBody>
      </p:sp>
    </p:spTree>
    <p:extLst>
      <p:ext uri="{BB962C8B-B14F-4D97-AF65-F5344CB8AC3E}">
        <p14:creationId xmlns:p14="http://schemas.microsoft.com/office/powerpoint/2010/main" val="3711210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AW images_money.JPG"/>
          <p:cNvPicPr>
            <a:picLocks noChangeAspect="1"/>
          </p:cNvPicPr>
          <p:nvPr/>
        </p:nvPicPr>
        <p:blipFill rotWithShape="1">
          <a:blip r:embed="rId3" cstate="print"/>
          <a:srcRect r="51602"/>
          <a:stretch/>
        </p:blipFill>
        <p:spPr>
          <a:xfrm>
            <a:off x="9107875" y="3909034"/>
            <a:ext cx="1182409" cy="2590800"/>
          </a:xfrm>
          <a:prstGeom prst="rect">
            <a:avLst/>
          </a:prstGeom>
        </p:spPr>
      </p:pic>
      <p:sp>
        <p:nvSpPr>
          <p:cNvPr id="4" name="Title 1"/>
          <p:cNvSpPr>
            <a:spLocks noGrp="1"/>
          </p:cNvSpPr>
          <p:nvPr>
            <p:ph type="title"/>
          </p:nvPr>
        </p:nvSpPr>
        <p:spPr>
          <a:xfrm>
            <a:off x="251977" y="6784861"/>
            <a:ext cx="8179109" cy="692564"/>
          </a:xfrm>
        </p:spPr>
        <p:txBody>
          <a:bodyPr>
            <a:normAutofit/>
          </a:bodyPr>
          <a:lstStyle/>
          <a:p>
            <a:r>
              <a:rPr lang="en-GB" sz="3088" i="1" dirty="0">
                <a:latin typeface="Comic Sans MS" panose="030F0702030302020204" pitchFamily="66" charset="0"/>
              </a:rPr>
              <a:t>The UK’s leading vet charity …</a:t>
            </a:r>
          </a:p>
        </p:txBody>
      </p:sp>
      <p:sp>
        <p:nvSpPr>
          <p:cNvPr id="5" name="TextBox 4"/>
          <p:cNvSpPr txBox="1"/>
          <p:nvPr/>
        </p:nvSpPr>
        <p:spPr>
          <a:xfrm>
            <a:off x="3694012" y="428625"/>
            <a:ext cx="6467045" cy="394717"/>
          </a:xfrm>
          <a:prstGeom prst="rect">
            <a:avLst/>
          </a:prstGeom>
          <a:noFill/>
        </p:spPr>
        <p:txBody>
          <a:bodyPr wrap="square" lIns="88384" tIns="44193" rIns="88384" bIns="44193" rtlCol="0">
            <a:spAutoFit/>
          </a:bodyPr>
          <a:lstStyle/>
          <a:p>
            <a:endParaRPr lang="en-GB" sz="1985" dirty="0"/>
          </a:p>
        </p:txBody>
      </p:sp>
      <p:pic>
        <p:nvPicPr>
          <p:cNvPr id="6" name="Picture 5" descr="old faithful.jpg"/>
          <p:cNvPicPr>
            <a:picLocks noChangeAspect="1"/>
          </p:cNvPicPr>
          <p:nvPr/>
        </p:nvPicPr>
        <p:blipFill>
          <a:blip r:embed="rId4" cstate="print"/>
          <a:stretch>
            <a:fillRect/>
          </a:stretch>
        </p:blipFill>
        <p:spPr>
          <a:xfrm rot="20852158">
            <a:off x="822647" y="730898"/>
            <a:ext cx="3244929" cy="2893008"/>
          </a:xfrm>
          <a:prstGeom prst="rect">
            <a:avLst/>
          </a:prstGeom>
          <a:ln>
            <a:noFill/>
          </a:ln>
          <a:effectLst>
            <a:outerShdw blurRad="292100" dist="139700" dir="2700000" algn="tl" rotWithShape="0">
              <a:srgbClr val="333333">
                <a:alpha val="65000"/>
              </a:srgbClr>
            </a:outerShdw>
            <a:softEdge rad="31750"/>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297" y="3978784"/>
            <a:ext cx="3745833" cy="2657553"/>
          </a:xfrm>
          <a:prstGeom prst="rect">
            <a:avLst/>
          </a:prstGeom>
          <a:ln>
            <a:noFill/>
          </a:ln>
          <a:effectLst>
            <a:outerShdw blurRad="292100" dist="139700" dir="2700000" algn="tl" rotWithShape="0">
              <a:srgbClr val="333333">
                <a:alpha val="65000"/>
              </a:srgbClr>
            </a:outerShdw>
            <a:softEdge rad="31750"/>
          </a:effectLst>
        </p:spPr>
      </p:pic>
      <p:sp>
        <p:nvSpPr>
          <p:cNvPr id="8" name="TextBox 7"/>
          <p:cNvSpPr txBox="1"/>
          <p:nvPr/>
        </p:nvSpPr>
        <p:spPr>
          <a:xfrm>
            <a:off x="4443317" y="237375"/>
            <a:ext cx="5846967" cy="1514639"/>
          </a:xfrm>
          <a:prstGeom prst="rect">
            <a:avLst/>
          </a:prstGeom>
          <a:noFill/>
        </p:spPr>
        <p:txBody>
          <a:bodyPr wrap="square" lIns="88384" tIns="44193" rIns="88384" bIns="44193" rtlCol="0">
            <a:spAutoFit/>
          </a:bodyPr>
          <a:lstStyle/>
          <a:p>
            <a:pPr>
              <a:buFont typeface="Arial" pitchFamily="34" charset="0"/>
              <a:buNone/>
            </a:pPr>
            <a:endParaRPr lang="en-GB" sz="1985" dirty="0">
              <a:latin typeface="Comic Sans MS" panose="030F0702030302020204" pitchFamily="66" charset="0"/>
            </a:endParaRPr>
          </a:p>
          <a:p>
            <a:pPr>
              <a:buClr>
                <a:srgbClr val="008988"/>
              </a:buClr>
            </a:pPr>
            <a:r>
              <a:rPr lang="en-GB" sz="2426" dirty="0">
                <a:solidFill>
                  <a:srgbClr val="008988"/>
                </a:solidFill>
                <a:latin typeface="Comic Sans MS" panose="030F0702030302020204" pitchFamily="66" charset="0"/>
                <a:cs typeface="Arial" pitchFamily="34" charset="0"/>
              </a:rPr>
              <a:t>PDSA is a </a:t>
            </a:r>
            <a:r>
              <a:rPr lang="en-GB" sz="2426" b="1" dirty="0">
                <a:solidFill>
                  <a:srgbClr val="008988"/>
                </a:solidFill>
                <a:latin typeface="Comic Sans MS" panose="030F0702030302020204" pitchFamily="66" charset="0"/>
                <a:cs typeface="Arial" pitchFamily="34" charset="0"/>
              </a:rPr>
              <a:t>100</a:t>
            </a:r>
            <a:r>
              <a:rPr lang="en-GB" sz="2426" dirty="0">
                <a:solidFill>
                  <a:srgbClr val="008988"/>
                </a:solidFill>
                <a:latin typeface="Comic Sans MS" panose="030F0702030302020204" pitchFamily="66" charset="0"/>
                <a:cs typeface="Arial" pitchFamily="34" charset="0"/>
              </a:rPr>
              <a:t> year old charity who have been treating sick and injured pets since 1917</a:t>
            </a:r>
          </a:p>
        </p:txBody>
      </p:sp>
      <p:sp>
        <p:nvSpPr>
          <p:cNvPr id="9" name="TextBox 8"/>
          <p:cNvSpPr txBox="1"/>
          <p:nvPr/>
        </p:nvSpPr>
        <p:spPr>
          <a:xfrm>
            <a:off x="4443317" y="3487603"/>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 help one sick or injured pet every 5 seconds!</a:t>
            </a:r>
          </a:p>
        </p:txBody>
      </p:sp>
      <p:sp>
        <p:nvSpPr>
          <p:cNvPr id="10" name="TextBox 9"/>
          <p:cNvSpPr txBox="1"/>
          <p:nvPr/>
        </p:nvSpPr>
        <p:spPr>
          <a:xfrm>
            <a:off x="4443316" y="2104983"/>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a:t>
            </a:r>
            <a:r>
              <a:rPr lang="en-GB" sz="1985" dirty="0">
                <a:solidFill>
                  <a:srgbClr val="008988"/>
                </a:solidFill>
                <a:latin typeface="Comic Sans MS" panose="030F0702030302020204" pitchFamily="66" charset="0"/>
              </a:rPr>
              <a:t> </a:t>
            </a:r>
            <a:r>
              <a:rPr lang="en-GB" sz="2426" dirty="0">
                <a:solidFill>
                  <a:srgbClr val="008988"/>
                </a:solidFill>
                <a:latin typeface="Comic Sans MS" panose="030F0702030302020204" pitchFamily="66" charset="0"/>
                <a:cs typeface="Arial" pitchFamily="34" charset="0"/>
              </a:rPr>
              <a:t>have Pet Hospitals all over the UK</a:t>
            </a:r>
          </a:p>
        </p:txBody>
      </p:sp>
      <p:sp>
        <p:nvSpPr>
          <p:cNvPr id="11" name="Rectangle 10"/>
          <p:cNvSpPr/>
          <p:nvPr/>
        </p:nvSpPr>
        <p:spPr>
          <a:xfrm>
            <a:off x="4053291" y="3781426"/>
            <a:ext cx="5041900" cy="394717"/>
          </a:xfrm>
          <a:prstGeom prst="rect">
            <a:avLst/>
          </a:prstGeom>
        </p:spPr>
        <p:txBody>
          <a:bodyPr lIns="88384" tIns="44193" rIns="88384" bIns="44193">
            <a:spAutoFit/>
          </a:bodyPr>
          <a:lstStyle/>
          <a:p>
            <a:r>
              <a:rPr lang="en-GB" sz="1985" dirty="0"/>
              <a:t>  </a:t>
            </a:r>
          </a:p>
        </p:txBody>
      </p:sp>
      <p:sp>
        <p:nvSpPr>
          <p:cNvPr id="12" name="Rectangle 11"/>
          <p:cNvSpPr/>
          <p:nvPr/>
        </p:nvSpPr>
        <p:spPr>
          <a:xfrm>
            <a:off x="4443317" y="4877323"/>
            <a:ext cx="4664558" cy="1209171"/>
          </a:xfrm>
          <a:prstGeom prst="rect">
            <a:avLst/>
          </a:prstGeom>
        </p:spPr>
        <p:txBody>
          <a:bodyPr wrap="square" lIns="88384" tIns="44193" rIns="88384" bIns="44193">
            <a:spAutoFit/>
          </a:bodyPr>
          <a:lstStyle/>
          <a:p>
            <a:r>
              <a:rPr lang="en-GB" sz="2426" dirty="0">
                <a:solidFill>
                  <a:srgbClr val="008988"/>
                </a:solidFill>
                <a:latin typeface="Comic Sans MS" panose="030F0702030302020204" pitchFamily="66" charset="0"/>
                <a:cs typeface="Arial" pitchFamily="34" charset="0"/>
              </a:rPr>
              <a:t>It costs the charity more than </a:t>
            </a:r>
          </a:p>
          <a:p>
            <a:r>
              <a:rPr lang="en-GB" sz="2426" b="1" dirty="0">
                <a:solidFill>
                  <a:srgbClr val="008988"/>
                </a:solidFill>
                <a:latin typeface="Comic Sans MS" panose="030F0702030302020204" pitchFamily="66" charset="0"/>
                <a:cs typeface="Arial" pitchFamily="34" charset="0"/>
              </a:rPr>
              <a:t>£1 million </a:t>
            </a:r>
            <a:r>
              <a:rPr lang="en-GB" sz="2426" dirty="0">
                <a:solidFill>
                  <a:srgbClr val="008988"/>
                </a:solidFill>
                <a:latin typeface="Comic Sans MS" panose="030F0702030302020204" pitchFamily="66" charset="0"/>
                <a:cs typeface="Arial" pitchFamily="34" charset="0"/>
              </a:rPr>
              <a:t>every week to do their work</a:t>
            </a:r>
          </a:p>
        </p:txBody>
      </p:sp>
      <p:sp>
        <p:nvSpPr>
          <p:cNvPr id="13" name="TextBox 12"/>
          <p:cNvSpPr txBox="1"/>
          <p:nvPr/>
        </p:nvSpPr>
        <p:spPr>
          <a:xfrm>
            <a:off x="2027861" y="428625"/>
            <a:ext cx="2114268" cy="397801"/>
          </a:xfrm>
          <a:prstGeom prst="rect">
            <a:avLst/>
          </a:prstGeom>
          <a:noFill/>
        </p:spPr>
        <p:txBody>
          <a:bodyPr wrap="square" rtlCol="0">
            <a:spAutoFit/>
          </a:bodyPr>
          <a:lstStyle/>
          <a:p>
            <a:endParaRPr lang="en-GB" sz="1985" dirty="0"/>
          </a:p>
        </p:txBody>
      </p:sp>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20000">
            <a:off x="507842" y="698678"/>
            <a:ext cx="3493387" cy="2872877"/>
          </a:xfrm>
          <a:prstGeom prst="rect">
            <a:avLst/>
          </a:prstGeom>
        </p:spPr>
      </p:pic>
    </p:spTree>
    <p:extLst>
      <p:ext uri="{BB962C8B-B14F-4D97-AF65-F5344CB8AC3E}">
        <p14:creationId xmlns:p14="http://schemas.microsoft.com/office/powerpoint/2010/main" val="338482653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par>
                                <p:cTn id="17" presetID="6" presetClass="entr" presetSubtype="16"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1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circle(in)">
                                      <p:cBhvr>
                                        <p:cTn id="24" dur="1000"/>
                                        <p:tgtEl>
                                          <p:spTgt spid="14"/>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500" fill="hold"/>
                                        <p:tgtEl>
                                          <p:spTgt spid="9"/>
                                        </p:tgtEl>
                                        <p:attrNameLst>
                                          <p:attrName>ppt_w</p:attrName>
                                        </p:attrNameLst>
                                      </p:cBhvr>
                                      <p:tavLst>
                                        <p:tav tm="0">
                                          <p:val>
                                            <p:fltVal val="0"/>
                                          </p:val>
                                        </p:tav>
                                        <p:tav tm="100000">
                                          <p:val>
                                            <p:strVal val="#ppt_w"/>
                                          </p:val>
                                        </p:tav>
                                      </p:tavLst>
                                    </p:anim>
                                    <p:anim calcmode="lin" valueType="num">
                                      <p:cBhvr>
                                        <p:cTn id="35" dur="500" fill="hold"/>
                                        <p:tgtEl>
                                          <p:spTgt spid="9"/>
                                        </p:tgtEl>
                                        <p:attrNameLst>
                                          <p:attrName>ppt_h</p:attrName>
                                        </p:attrNameLst>
                                      </p:cBhvr>
                                      <p:tavLst>
                                        <p:tav tm="0">
                                          <p:val>
                                            <p:fltVal val="0"/>
                                          </p:val>
                                        </p:tav>
                                        <p:tav tm="100000">
                                          <p:val>
                                            <p:strVal val="#ppt_h"/>
                                          </p:val>
                                        </p:tav>
                                      </p:tavLst>
                                    </p:anim>
                                    <p:animEffect transition="in" filter="fade">
                                      <p:cBhvr>
                                        <p:cTn id="36" dur="500"/>
                                        <p:tgtEl>
                                          <p:spTgt spid="9"/>
                                        </p:tgtEl>
                                      </p:cBhvr>
                                    </p:animEffect>
                                  </p:childTnLst>
                                </p:cTn>
                              </p:par>
                              <p:par>
                                <p:cTn id="37" presetID="6" presetClass="entr" presetSubtype="16" fill="hold"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circle(in)">
                                      <p:cBhvr>
                                        <p:cTn id="39" dur="10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fltVal val="0"/>
                                          </p:val>
                                        </p:tav>
                                        <p:tav tm="100000">
                                          <p:val>
                                            <p:strVal val="#ppt_w"/>
                                          </p:val>
                                        </p:tav>
                                      </p:tavLst>
                                    </p:anim>
                                    <p:anim calcmode="lin" valueType="num">
                                      <p:cBhvr>
                                        <p:cTn id="45" dur="500" fill="hold"/>
                                        <p:tgtEl>
                                          <p:spTgt spid="12"/>
                                        </p:tgtEl>
                                        <p:attrNameLst>
                                          <p:attrName>ppt_h</p:attrName>
                                        </p:attrNameLst>
                                      </p:cBhvr>
                                      <p:tavLst>
                                        <p:tav tm="0">
                                          <p:val>
                                            <p:fltVal val="0"/>
                                          </p:val>
                                        </p:tav>
                                        <p:tav tm="100000">
                                          <p:val>
                                            <p:strVal val="#ppt_h"/>
                                          </p:val>
                                        </p:tav>
                                      </p:tavLst>
                                    </p:anim>
                                    <p:animEffect transition="in" filter="fade">
                                      <p:cBhvr>
                                        <p:cTn id="46" dur="500"/>
                                        <p:tgtEl>
                                          <p:spTgt spid="12"/>
                                        </p:tgtEl>
                                      </p:cBhvr>
                                    </p:animEffect>
                                  </p:childTnLst>
                                </p:cTn>
                              </p:par>
                              <p:par>
                                <p:cTn id="47" presetID="10" presetClass="entr" presetSubtype="0" fill="hold" nodeType="with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fade">
                                      <p:cBhvr>
                                        <p:cTn id="4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P spid="10" grpId="0"/>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1983"/>
</p:tagLst>
</file>

<file path=ppt/tags/tag10.xml><?xml version="1.0" encoding="utf-8"?>
<p:tagLst xmlns:a="http://schemas.openxmlformats.org/drawingml/2006/main" xmlns:r="http://schemas.openxmlformats.org/officeDocument/2006/relationships" xmlns:p="http://schemas.openxmlformats.org/presentationml/2006/main">
  <p:tag name="SHAPE_LOCKS" val="1983"/>
</p:tagLst>
</file>

<file path=ppt/tags/tag11.xml><?xml version="1.0" encoding="utf-8"?>
<p:tagLst xmlns:a="http://schemas.openxmlformats.org/drawingml/2006/main" xmlns:r="http://schemas.openxmlformats.org/officeDocument/2006/relationships" xmlns:p="http://schemas.openxmlformats.org/presentationml/2006/main">
  <p:tag name="SHAPE_LOCKS" val="1983"/>
</p:tagLst>
</file>

<file path=ppt/tags/tag12.xml><?xml version="1.0" encoding="utf-8"?>
<p:tagLst xmlns:a="http://schemas.openxmlformats.org/drawingml/2006/main" xmlns:r="http://schemas.openxmlformats.org/officeDocument/2006/relationships" xmlns:p="http://schemas.openxmlformats.org/presentationml/2006/main">
  <p:tag name="SHAPE_LOCKS" val="1983"/>
</p:tagLst>
</file>

<file path=ppt/tags/tag13.xml><?xml version="1.0" encoding="utf-8"?>
<p:tagLst xmlns:a="http://schemas.openxmlformats.org/drawingml/2006/main" xmlns:r="http://schemas.openxmlformats.org/officeDocument/2006/relationships" xmlns:p="http://schemas.openxmlformats.org/presentationml/2006/main">
  <p:tag name="SHAPE_LOCKS" val="1983"/>
</p:tagLst>
</file>

<file path=ppt/tags/tag14.xml><?xml version="1.0" encoding="utf-8"?>
<p:tagLst xmlns:a="http://schemas.openxmlformats.org/drawingml/2006/main" xmlns:r="http://schemas.openxmlformats.org/officeDocument/2006/relationships" xmlns:p="http://schemas.openxmlformats.org/presentationml/2006/main">
  <p:tag name="SHAPE_LOCKS" val="1983"/>
</p:tagLst>
</file>

<file path=ppt/tags/tag15.xml><?xml version="1.0" encoding="utf-8"?>
<p:tagLst xmlns:a="http://schemas.openxmlformats.org/drawingml/2006/main" xmlns:r="http://schemas.openxmlformats.org/officeDocument/2006/relationships" xmlns:p="http://schemas.openxmlformats.org/presentationml/2006/main">
  <p:tag name="SHAPE_LOCKS" val="1983"/>
</p:tagLst>
</file>

<file path=ppt/tags/tag16.xml><?xml version="1.0" encoding="utf-8"?>
<p:tagLst xmlns:a="http://schemas.openxmlformats.org/drawingml/2006/main" xmlns:r="http://schemas.openxmlformats.org/officeDocument/2006/relationships" xmlns:p="http://schemas.openxmlformats.org/presentationml/2006/main">
  <p:tag name="SHAPE_LOCKS" val="1983"/>
</p:tagLst>
</file>

<file path=ppt/tags/tag17.xml><?xml version="1.0" encoding="utf-8"?>
<p:tagLst xmlns:a="http://schemas.openxmlformats.org/drawingml/2006/main" xmlns:r="http://schemas.openxmlformats.org/officeDocument/2006/relationships" xmlns:p="http://schemas.openxmlformats.org/presentationml/2006/main">
  <p:tag name="SHAPE_LOCKS" val="1983"/>
</p:tagLst>
</file>

<file path=ppt/tags/tag18.xml><?xml version="1.0" encoding="utf-8"?>
<p:tagLst xmlns:a="http://schemas.openxmlformats.org/drawingml/2006/main" xmlns:r="http://schemas.openxmlformats.org/officeDocument/2006/relationships" xmlns:p="http://schemas.openxmlformats.org/presentationml/2006/main">
  <p:tag name="SHAPE_LOCKS" val="1983"/>
</p:tagLst>
</file>

<file path=ppt/tags/tag19.xml><?xml version="1.0" encoding="utf-8"?>
<p:tagLst xmlns:a="http://schemas.openxmlformats.org/drawingml/2006/main" xmlns:r="http://schemas.openxmlformats.org/officeDocument/2006/relationships" xmlns:p="http://schemas.openxmlformats.org/presentationml/2006/main">
  <p:tag name="SHAPE_LOCKS" val="1983"/>
</p:tagLst>
</file>

<file path=ppt/tags/tag2.xml><?xml version="1.0" encoding="utf-8"?>
<p:tagLst xmlns:a="http://schemas.openxmlformats.org/drawingml/2006/main" xmlns:r="http://schemas.openxmlformats.org/officeDocument/2006/relationships" xmlns:p="http://schemas.openxmlformats.org/presentationml/2006/main">
  <p:tag name="SHAPE_LOCKS" val="1983"/>
</p:tagLst>
</file>

<file path=ppt/tags/tag20.xml><?xml version="1.0" encoding="utf-8"?>
<p:tagLst xmlns:a="http://schemas.openxmlformats.org/drawingml/2006/main" xmlns:r="http://schemas.openxmlformats.org/officeDocument/2006/relationships" xmlns:p="http://schemas.openxmlformats.org/presentationml/2006/main">
  <p:tag name="SHAPE_LOCKS" val="1983"/>
</p:tagLst>
</file>

<file path=ppt/tags/tag21.xml><?xml version="1.0" encoding="utf-8"?>
<p:tagLst xmlns:a="http://schemas.openxmlformats.org/drawingml/2006/main" xmlns:r="http://schemas.openxmlformats.org/officeDocument/2006/relationships" xmlns:p="http://schemas.openxmlformats.org/presentationml/2006/main">
  <p:tag name="SHAPE_LOCKS" val="1983"/>
</p:tagLst>
</file>

<file path=ppt/tags/tag22.xml><?xml version="1.0" encoding="utf-8"?>
<p:tagLst xmlns:a="http://schemas.openxmlformats.org/drawingml/2006/main" xmlns:r="http://schemas.openxmlformats.org/officeDocument/2006/relationships" xmlns:p="http://schemas.openxmlformats.org/presentationml/2006/main">
  <p:tag name="SHAPE_LOCKS" val="1983"/>
</p:tagLst>
</file>

<file path=ppt/tags/tag23.xml><?xml version="1.0" encoding="utf-8"?>
<p:tagLst xmlns:a="http://schemas.openxmlformats.org/drawingml/2006/main" xmlns:r="http://schemas.openxmlformats.org/officeDocument/2006/relationships" xmlns:p="http://schemas.openxmlformats.org/presentationml/2006/main">
  <p:tag name="SHAPE_LOCKS" val="1983"/>
</p:tagLst>
</file>

<file path=ppt/tags/tag24.xml><?xml version="1.0" encoding="utf-8"?>
<p:tagLst xmlns:a="http://schemas.openxmlformats.org/drawingml/2006/main" xmlns:r="http://schemas.openxmlformats.org/officeDocument/2006/relationships" xmlns:p="http://schemas.openxmlformats.org/presentationml/2006/main">
  <p:tag name="SHAPE_LOCKS" val="1983"/>
</p:tagLst>
</file>

<file path=ppt/tags/tag25.xml><?xml version="1.0" encoding="utf-8"?>
<p:tagLst xmlns:a="http://schemas.openxmlformats.org/drawingml/2006/main" xmlns:r="http://schemas.openxmlformats.org/officeDocument/2006/relationships" xmlns:p="http://schemas.openxmlformats.org/presentationml/2006/main">
  <p:tag name="SHAPE_LOCKS" val="1983"/>
</p:tagLst>
</file>

<file path=ppt/tags/tag26.xml><?xml version="1.0" encoding="utf-8"?>
<p:tagLst xmlns:a="http://schemas.openxmlformats.org/drawingml/2006/main" xmlns:r="http://schemas.openxmlformats.org/officeDocument/2006/relationships" xmlns:p="http://schemas.openxmlformats.org/presentationml/2006/main">
  <p:tag name="SHAPE_LOCKS" val="1983"/>
</p:tagLst>
</file>

<file path=ppt/tags/tag27.xml><?xml version="1.0" encoding="utf-8"?>
<p:tagLst xmlns:a="http://schemas.openxmlformats.org/drawingml/2006/main" xmlns:r="http://schemas.openxmlformats.org/officeDocument/2006/relationships" xmlns:p="http://schemas.openxmlformats.org/presentationml/2006/main">
  <p:tag name="SHAPE_LOCKS" val="1983"/>
</p:tagLst>
</file>

<file path=ppt/tags/tag28.xml><?xml version="1.0" encoding="utf-8"?>
<p:tagLst xmlns:a="http://schemas.openxmlformats.org/drawingml/2006/main" xmlns:r="http://schemas.openxmlformats.org/officeDocument/2006/relationships" xmlns:p="http://schemas.openxmlformats.org/presentationml/2006/main">
  <p:tag name="SHAPE_LOCKS" val="1983"/>
</p:tagLst>
</file>

<file path=ppt/tags/tag29.xml><?xml version="1.0" encoding="utf-8"?>
<p:tagLst xmlns:a="http://schemas.openxmlformats.org/drawingml/2006/main" xmlns:r="http://schemas.openxmlformats.org/officeDocument/2006/relationships" xmlns:p="http://schemas.openxmlformats.org/presentationml/2006/main">
  <p:tag name="SHAPE_LOCKS" val="1983"/>
</p:tagLst>
</file>

<file path=ppt/tags/tag3.xml><?xml version="1.0" encoding="utf-8"?>
<p:tagLst xmlns:a="http://schemas.openxmlformats.org/drawingml/2006/main" xmlns:r="http://schemas.openxmlformats.org/officeDocument/2006/relationships" xmlns:p="http://schemas.openxmlformats.org/presentationml/2006/main">
  <p:tag name="SHAPE_LOCKS" val="1983"/>
</p:tagLst>
</file>

<file path=ppt/tags/tag30.xml><?xml version="1.0" encoding="utf-8"?>
<p:tagLst xmlns:a="http://schemas.openxmlformats.org/drawingml/2006/main" xmlns:r="http://schemas.openxmlformats.org/officeDocument/2006/relationships" xmlns:p="http://schemas.openxmlformats.org/presentationml/2006/main">
  <p:tag name="SHAPE_LOCKS" val="1983"/>
</p:tagLst>
</file>

<file path=ppt/tags/tag31.xml><?xml version="1.0" encoding="utf-8"?>
<p:tagLst xmlns:a="http://schemas.openxmlformats.org/drawingml/2006/main" xmlns:r="http://schemas.openxmlformats.org/officeDocument/2006/relationships" xmlns:p="http://schemas.openxmlformats.org/presentationml/2006/main">
  <p:tag name="SHAPE_LOCKS" val="1983"/>
</p:tagLst>
</file>

<file path=ppt/tags/tag32.xml><?xml version="1.0" encoding="utf-8"?>
<p:tagLst xmlns:a="http://schemas.openxmlformats.org/drawingml/2006/main" xmlns:r="http://schemas.openxmlformats.org/officeDocument/2006/relationships" xmlns:p="http://schemas.openxmlformats.org/presentationml/2006/main">
  <p:tag name="SHAPE_LOCKS" val="1983"/>
</p:tagLst>
</file>

<file path=ppt/tags/tag33.xml><?xml version="1.0" encoding="utf-8"?>
<p:tagLst xmlns:a="http://schemas.openxmlformats.org/drawingml/2006/main" xmlns:r="http://schemas.openxmlformats.org/officeDocument/2006/relationships" xmlns:p="http://schemas.openxmlformats.org/presentationml/2006/main">
  <p:tag name="SHAPE_LOCKS" val="1983"/>
</p:tagLst>
</file>

<file path=ppt/tags/tag34.xml><?xml version="1.0" encoding="utf-8"?>
<p:tagLst xmlns:a="http://schemas.openxmlformats.org/drawingml/2006/main" xmlns:r="http://schemas.openxmlformats.org/officeDocument/2006/relationships" xmlns:p="http://schemas.openxmlformats.org/presentationml/2006/main">
  <p:tag name="SHAPE_LOCKS" val="1983"/>
</p:tagLst>
</file>

<file path=ppt/tags/tag35.xml><?xml version="1.0" encoding="utf-8"?>
<p:tagLst xmlns:a="http://schemas.openxmlformats.org/drawingml/2006/main" xmlns:r="http://schemas.openxmlformats.org/officeDocument/2006/relationships" xmlns:p="http://schemas.openxmlformats.org/presentationml/2006/main">
  <p:tag name="SHAPE_LOCKS" val="1983"/>
</p:tagLst>
</file>

<file path=ppt/tags/tag36.xml><?xml version="1.0" encoding="utf-8"?>
<p:tagLst xmlns:a="http://schemas.openxmlformats.org/drawingml/2006/main" xmlns:r="http://schemas.openxmlformats.org/officeDocument/2006/relationships" xmlns:p="http://schemas.openxmlformats.org/presentationml/2006/main">
  <p:tag name="SHAPE_LOCKS" val="1983"/>
</p:tagLst>
</file>

<file path=ppt/tags/tag37.xml><?xml version="1.0" encoding="utf-8"?>
<p:tagLst xmlns:a="http://schemas.openxmlformats.org/drawingml/2006/main" xmlns:r="http://schemas.openxmlformats.org/officeDocument/2006/relationships" xmlns:p="http://schemas.openxmlformats.org/presentationml/2006/main">
  <p:tag name="SHAPE_LOCKS" val="1983"/>
</p:tagLst>
</file>

<file path=ppt/tags/tag38.xml><?xml version="1.0" encoding="utf-8"?>
<p:tagLst xmlns:a="http://schemas.openxmlformats.org/drawingml/2006/main" xmlns:r="http://schemas.openxmlformats.org/officeDocument/2006/relationships" xmlns:p="http://schemas.openxmlformats.org/presentationml/2006/main">
  <p:tag name="SHAPE_LOCKS" val="1983"/>
</p:tagLst>
</file>

<file path=ppt/tags/tag39.xml><?xml version="1.0" encoding="utf-8"?>
<p:tagLst xmlns:a="http://schemas.openxmlformats.org/drawingml/2006/main" xmlns:r="http://schemas.openxmlformats.org/officeDocument/2006/relationships" xmlns:p="http://schemas.openxmlformats.org/presentationml/2006/main">
  <p:tag name="SHAPE_LOCKS" val="1983"/>
</p:tagLst>
</file>

<file path=ppt/tags/tag4.xml><?xml version="1.0" encoding="utf-8"?>
<p:tagLst xmlns:a="http://schemas.openxmlformats.org/drawingml/2006/main" xmlns:r="http://schemas.openxmlformats.org/officeDocument/2006/relationships" xmlns:p="http://schemas.openxmlformats.org/presentationml/2006/main">
  <p:tag name="SHAPE_LOCKS" val="1983"/>
</p:tagLst>
</file>

<file path=ppt/tags/tag40.xml><?xml version="1.0" encoding="utf-8"?>
<p:tagLst xmlns:a="http://schemas.openxmlformats.org/drawingml/2006/main" xmlns:r="http://schemas.openxmlformats.org/officeDocument/2006/relationships" xmlns:p="http://schemas.openxmlformats.org/presentationml/2006/main">
  <p:tag name="SHAPE_LOCKS" val="1983"/>
</p:tagLst>
</file>

<file path=ppt/tags/tag41.xml><?xml version="1.0" encoding="utf-8"?>
<p:tagLst xmlns:a="http://schemas.openxmlformats.org/drawingml/2006/main" xmlns:r="http://schemas.openxmlformats.org/officeDocument/2006/relationships" xmlns:p="http://schemas.openxmlformats.org/presentationml/2006/main">
  <p:tag name="SHAPE_LOCKS" val="1983"/>
</p:tagLst>
</file>

<file path=ppt/tags/tag42.xml><?xml version="1.0" encoding="utf-8"?>
<p:tagLst xmlns:a="http://schemas.openxmlformats.org/drawingml/2006/main" xmlns:r="http://schemas.openxmlformats.org/officeDocument/2006/relationships" xmlns:p="http://schemas.openxmlformats.org/presentationml/2006/main">
  <p:tag name="SHAPE_LOCKS" val="1983"/>
</p:tagLst>
</file>

<file path=ppt/tags/tag43.xml><?xml version="1.0" encoding="utf-8"?>
<p:tagLst xmlns:a="http://schemas.openxmlformats.org/drawingml/2006/main" xmlns:r="http://schemas.openxmlformats.org/officeDocument/2006/relationships" xmlns:p="http://schemas.openxmlformats.org/presentationml/2006/main">
  <p:tag name="SHAPE_LOCKS" val="1983"/>
</p:tagLst>
</file>

<file path=ppt/tags/tag44.xml><?xml version="1.0" encoding="utf-8"?>
<p:tagLst xmlns:a="http://schemas.openxmlformats.org/drawingml/2006/main" xmlns:r="http://schemas.openxmlformats.org/officeDocument/2006/relationships" xmlns:p="http://schemas.openxmlformats.org/presentationml/2006/main">
  <p:tag name="SHAPE_LOCKS" val="1983"/>
</p:tagLst>
</file>

<file path=ppt/tags/tag45.xml><?xml version="1.0" encoding="utf-8"?>
<p:tagLst xmlns:a="http://schemas.openxmlformats.org/drawingml/2006/main" xmlns:r="http://schemas.openxmlformats.org/officeDocument/2006/relationships" xmlns:p="http://schemas.openxmlformats.org/presentationml/2006/main">
  <p:tag name="SHAPE_LOCKS" val="1983"/>
</p:tagLst>
</file>

<file path=ppt/tags/tag46.xml><?xml version="1.0" encoding="utf-8"?>
<p:tagLst xmlns:a="http://schemas.openxmlformats.org/drawingml/2006/main" xmlns:r="http://schemas.openxmlformats.org/officeDocument/2006/relationships" xmlns:p="http://schemas.openxmlformats.org/presentationml/2006/main">
  <p:tag name="SHAPE_LOCKS" val="1983"/>
</p:tagLst>
</file>

<file path=ppt/tags/tag47.xml><?xml version="1.0" encoding="utf-8"?>
<p:tagLst xmlns:a="http://schemas.openxmlformats.org/drawingml/2006/main" xmlns:r="http://schemas.openxmlformats.org/officeDocument/2006/relationships" xmlns:p="http://schemas.openxmlformats.org/presentationml/2006/main">
  <p:tag name="SHAPE_LOCKS" val="1983"/>
</p:tagLst>
</file>

<file path=ppt/tags/tag48.xml><?xml version="1.0" encoding="utf-8"?>
<p:tagLst xmlns:a="http://schemas.openxmlformats.org/drawingml/2006/main" xmlns:r="http://schemas.openxmlformats.org/officeDocument/2006/relationships" xmlns:p="http://schemas.openxmlformats.org/presentationml/2006/main">
  <p:tag name="SHAPE_LOCKS" val="1983"/>
</p:tagLst>
</file>

<file path=ppt/tags/tag49.xml><?xml version="1.0" encoding="utf-8"?>
<p:tagLst xmlns:a="http://schemas.openxmlformats.org/drawingml/2006/main" xmlns:r="http://schemas.openxmlformats.org/officeDocument/2006/relationships" xmlns:p="http://schemas.openxmlformats.org/presentationml/2006/main">
  <p:tag name="SHAPE_LOCKS" val="1983"/>
</p:tagLst>
</file>

<file path=ppt/tags/tag5.xml><?xml version="1.0" encoding="utf-8"?>
<p:tagLst xmlns:a="http://schemas.openxmlformats.org/drawingml/2006/main" xmlns:r="http://schemas.openxmlformats.org/officeDocument/2006/relationships" xmlns:p="http://schemas.openxmlformats.org/presentationml/2006/main">
  <p:tag name="SHAPE_LOCKS" val="1983"/>
</p:tagLst>
</file>

<file path=ppt/tags/tag50.xml><?xml version="1.0" encoding="utf-8"?>
<p:tagLst xmlns:a="http://schemas.openxmlformats.org/drawingml/2006/main" xmlns:r="http://schemas.openxmlformats.org/officeDocument/2006/relationships" xmlns:p="http://schemas.openxmlformats.org/presentationml/2006/main">
  <p:tag name="SHAPE_LOCKS" val="1983"/>
</p:tagLst>
</file>

<file path=ppt/tags/tag51.xml><?xml version="1.0" encoding="utf-8"?>
<p:tagLst xmlns:a="http://schemas.openxmlformats.org/drawingml/2006/main" xmlns:r="http://schemas.openxmlformats.org/officeDocument/2006/relationships" xmlns:p="http://schemas.openxmlformats.org/presentationml/2006/main">
  <p:tag name="SHAPE_LOCKS" val="1983"/>
</p:tagLst>
</file>

<file path=ppt/tags/tag52.xml><?xml version="1.0" encoding="utf-8"?>
<p:tagLst xmlns:a="http://schemas.openxmlformats.org/drawingml/2006/main" xmlns:r="http://schemas.openxmlformats.org/officeDocument/2006/relationships" xmlns:p="http://schemas.openxmlformats.org/presentationml/2006/main">
  <p:tag name="SHAPE_LOCKS" val="1983"/>
</p:tagLst>
</file>

<file path=ppt/tags/tag53.xml><?xml version="1.0" encoding="utf-8"?>
<p:tagLst xmlns:a="http://schemas.openxmlformats.org/drawingml/2006/main" xmlns:r="http://schemas.openxmlformats.org/officeDocument/2006/relationships" xmlns:p="http://schemas.openxmlformats.org/presentationml/2006/main">
  <p:tag name="SHAPE_LOCKS" val="1983"/>
</p:tagLst>
</file>

<file path=ppt/tags/tag54.xml><?xml version="1.0" encoding="utf-8"?>
<p:tagLst xmlns:a="http://schemas.openxmlformats.org/drawingml/2006/main" xmlns:r="http://schemas.openxmlformats.org/officeDocument/2006/relationships" xmlns:p="http://schemas.openxmlformats.org/presentationml/2006/main">
  <p:tag name="SHAPE_LOCKS" val="1983"/>
</p:tagLst>
</file>

<file path=ppt/tags/tag55.xml><?xml version="1.0" encoding="utf-8"?>
<p:tagLst xmlns:a="http://schemas.openxmlformats.org/drawingml/2006/main" xmlns:r="http://schemas.openxmlformats.org/officeDocument/2006/relationships" xmlns:p="http://schemas.openxmlformats.org/presentationml/2006/main">
  <p:tag name="SHAPE_LOCKS" val="1983"/>
</p:tagLst>
</file>

<file path=ppt/tags/tag6.xml><?xml version="1.0" encoding="utf-8"?>
<p:tagLst xmlns:a="http://schemas.openxmlformats.org/drawingml/2006/main" xmlns:r="http://schemas.openxmlformats.org/officeDocument/2006/relationships" xmlns:p="http://schemas.openxmlformats.org/presentationml/2006/main">
  <p:tag name="SHAPE_LOCKS" val="1983"/>
</p:tagLst>
</file>

<file path=ppt/tags/tag7.xml><?xml version="1.0" encoding="utf-8"?>
<p:tagLst xmlns:a="http://schemas.openxmlformats.org/drawingml/2006/main" xmlns:r="http://schemas.openxmlformats.org/officeDocument/2006/relationships" xmlns:p="http://schemas.openxmlformats.org/presentationml/2006/main">
  <p:tag name="SHAPE_LOCKS" val="1983"/>
</p:tagLst>
</file>

<file path=ppt/tags/tag8.xml><?xml version="1.0" encoding="utf-8"?>
<p:tagLst xmlns:a="http://schemas.openxmlformats.org/drawingml/2006/main" xmlns:r="http://schemas.openxmlformats.org/officeDocument/2006/relationships" xmlns:p="http://schemas.openxmlformats.org/presentationml/2006/main">
  <p:tag name="SHAPE_LOCKS" val="1983"/>
</p:tagLst>
</file>

<file path=ppt/tags/tag9.xml><?xml version="1.0" encoding="utf-8"?>
<p:tagLst xmlns:a="http://schemas.openxmlformats.org/drawingml/2006/main" xmlns:r="http://schemas.openxmlformats.org/officeDocument/2006/relationships" xmlns:p="http://schemas.openxmlformats.org/presentationml/2006/main">
  <p:tag name="SHAPE_LOCKS" val="198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DS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Presentation Template" id="{4D312C3B-2E76-47A6-BF92-FF5DA37A5D74}" vid="{3A9565B1-44D8-4A0D-AAE8-F3E1627CC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nnual Report and Accounts" ma:contentTypeID="0x01010081A672974E6B0743AB34F2C64B34BDB12300A6B27711EFC3DD44A96DBAEF908F26B1" ma:contentTypeVersion="79" ma:contentTypeDescription="" ma:contentTypeScope="" ma:versionID="313348adf10b994d52ab878f4b4a9937">
  <xsd:schema xmlns:xsd="http://www.w3.org/2001/XMLSchema" xmlns:xs="http://www.w3.org/2001/XMLSchema" xmlns:p="http://schemas.microsoft.com/office/2006/metadata/properties" xmlns:ns2="5bea8f77-0667-4557-a028-e23225a2ced3" xmlns:ns3="02901346-528d-4e84-b91b-00d6b3077abe" targetNamespace="http://schemas.microsoft.com/office/2006/metadata/properties" ma:root="true" ma:fieldsID="dd0c61731b0c613d032e3934807756fe" ns2:_="" ns3:_="">
    <xsd:import namespace="5bea8f77-0667-4557-a028-e23225a2ced3"/>
    <xsd:import namespace="02901346-528d-4e84-b91b-00d6b3077abe"/>
    <xsd:element name="properties">
      <xsd:complexType>
        <xsd:sequence>
          <xsd:element name="documentManagement">
            <xsd:complexType>
              <xsd:all>
                <xsd:element ref="ns2:Document_x0020_Keywords"/>
                <xsd:element ref="ns2:Document_x0020_Description" minOccurs="0"/>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ea8f77-0667-4557-a028-e23225a2ced3" elementFormDefault="qualified">
    <xsd:import namespace="http://schemas.microsoft.com/office/2006/documentManagement/types"/>
    <xsd:import namespace="http://schemas.microsoft.com/office/infopath/2007/PartnerControls"/>
    <xsd:element name="Document_x0020_Keywords" ma:index="4" ma:displayName="Document Keywords" ma:internalName="Document_x0020_Keywords" ma:readOnly="false">
      <xsd:simpleType>
        <xsd:restriction base="dms:Text">
          <xsd:maxLength value="255"/>
        </xsd:restriction>
      </xsd:simpleType>
    </xsd:element>
    <xsd:element name="Document_x0020_Description" ma:index="5" nillable="true" ma:displayName="Document Description" ma:description="Give a brief summary of the document." ma:internalName="Document_x0020_Description" ma:readOnly="false">
      <xsd:simpleType>
        <xsd:restriction base="dms:Note">
          <xsd:maxLength value="255"/>
        </xsd:restriction>
      </xsd:simpleType>
    </xsd:element>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901346-528d-4e84-b91b-00d6b3077abe"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documentManagement>
    <Document_x0020_Keywords xmlns="5bea8f77-0667-4557-a028-e23225a2ced3">PowerPoint Presentation Template</Document_x0020_Keywords>
    <Document_x0020_Description xmlns="5bea8f77-0667-4557-a028-e23225a2ced3">PowerPoint Presentation Template</Document_x0020_Description>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07706BC-F22D-4499-84E0-1EBD3BF141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ea8f77-0667-4557-a028-e23225a2ced3"/>
    <ds:schemaRef ds:uri="02901346-528d-4e84-b91b-00d6b3077a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01AA88C-4E44-451B-A614-A6B4AFC783B0}">
  <ds:schemaRefs>
    <ds:schemaRef ds:uri="http://schemas.microsoft.com/office/2006/metadata/properties"/>
    <ds:schemaRef ds:uri="http://www.w3.org/XML/1998/namespace"/>
    <ds:schemaRef ds:uri="http://purl.org/dc/terms/"/>
    <ds:schemaRef ds:uri="5bea8f77-0667-4557-a028-e23225a2ced3"/>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02901346-528d-4e84-b91b-00d6b3077abe"/>
    <ds:schemaRef ds:uri="http://purl.org/dc/dcmitype/"/>
  </ds:schemaRefs>
</ds:datastoreItem>
</file>

<file path=customXml/itemProps3.xml><?xml version="1.0" encoding="utf-8"?>
<ds:datastoreItem xmlns:ds="http://schemas.openxmlformats.org/officeDocument/2006/customXml" ds:itemID="{FE43D1D3-6A10-4E65-88DB-0AB99C1456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Presentation Template</Template>
  <TotalTime>261</TotalTime>
  <Words>1443</Words>
  <Application>Microsoft Office PowerPoint</Application>
  <PresentationFormat>Custom</PresentationFormat>
  <Paragraphs>158</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UK’s leading vet charity …</vt:lpstr>
      <vt:lpstr>PowerPoint Presentation</vt:lpstr>
      <vt:lpstr>PowerPoint Presentation</vt:lpstr>
      <vt:lpstr>PowerPoint Presentation</vt:lpstr>
      <vt:lpstr>PowerPoint Presentation</vt:lpstr>
    </vt:vector>
  </TitlesOfParts>
  <Company>pdsa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Baggott</dc:creator>
  <cp:lastModifiedBy>Anna Baggott</cp:lastModifiedBy>
  <cp:revision>33</cp:revision>
  <dcterms:created xsi:type="dcterms:W3CDTF">2018-07-13T15:29:21Z</dcterms:created>
  <dcterms:modified xsi:type="dcterms:W3CDTF">2018-10-24T20:46:48Z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lpwstr>0x01d00e8c|0x14bec000</vt:lpwstr>
  </property>
  <property fmtid="{D5CDD505-2E9C-101B-9397-08002B2CF9AE}" pid="3" name="ContentTypeId">
    <vt:lpwstr>0x01010081A672974E6B0743AB34F2C64B34BDB12300A6B27711EFC3DD44A96DBAEF908F26B1</vt:lpwstr>
  </property>
  <property fmtid="{D5CDD505-2E9C-101B-9397-08002B2CF9AE}" pid="4" name="Creation Date">
    <vt:filetime>2015-01-05T00:00:00Z</vt:filetime>
  </property>
</Properties>
</file>