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sldIdLst>
    <p:sldId id="280" r:id="rId5"/>
    <p:sldId id="311" r:id="rId6"/>
    <p:sldId id="303" r:id="rId7"/>
    <p:sldId id="300" r:id="rId8"/>
    <p:sldId id="334"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8824" autoAdjust="0"/>
  </p:normalViewPr>
  <p:slideViewPr>
    <p:cSldViewPr>
      <p:cViewPr varScale="1">
        <p:scale>
          <a:sx n="93" d="100"/>
          <a:sy n="93" d="100"/>
        </p:scale>
        <p:origin x="1710" y="66"/>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07/05/2019</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4174220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Polar Regions are the coldest places on earth. The Arctic of the north is partly frozen ocean surrounded by mostly barren, and often frozen, land. The south's Antarctic is an ice covered continent that is surrounded by stormy oceans. Although the two polar regions are similar in many ways, the animal life between them differs. In the Arctic many animals live on the land. In the Antarctic the animals live almost entirely where the ice meets the ocean. Fewer animal species live in the Antarctic than in the Arctic.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Some</a:t>
            </a:r>
            <a:r>
              <a:rPr lang="en-GB" baseline="0" dirty="0">
                <a:effectLst/>
              </a:rPr>
              <a:t> of the a</a:t>
            </a:r>
            <a:r>
              <a:rPr lang="en-GB" dirty="0">
                <a:effectLst/>
              </a:rPr>
              <a:t>nimals that live in mountains all over the world </a:t>
            </a:r>
            <a:r>
              <a:rPr lang="en-GB" baseline="0" dirty="0">
                <a:effectLst/>
              </a:rPr>
              <a:t>include:</a:t>
            </a:r>
          </a:p>
          <a:p>
            <a:r>
              <a:rPr lang="en-GB" dirty="0"/>
              <a:t>Arctic Fox,</a:t>
            </a:r>
            <a:r>
              <a:rPr lang="en-GB" baseline="0" dirty="0"/>
              <a:t> Coyote, Deer, Owl, Penguin, Polar Bear, Seal, Walrus, Whale and Wolf. </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102266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Oceans are by far the largest animal habitat on earth. The oceans are so huge it is hard for scientists to explore them. Information on ocean animals is not as complete as information on land animals. It is known that animal life can be found at all depths of the ocean, from the surface to the deepest trenches that are over seven miles below the surface. Some ocean animals spend most of their life in the waters near the land. Others live most of their life in the deeper open sea. Even though the open sea is the largest habitat, it is estimated that only five percent of the world's animal species live there.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Some</a:t>
            </a:r>
            <a:r>
              <a:rPr lang="en-GB" baseline="0" dirty="0">
                <a:effectLst/>
              </a:rPr>
              <a:t> of the a</a:t>
            </a:r>
            <a:r>
              <a:rPr lang="en-GB" dirty="0">
                <a:effectLst/>
              </a:rPr>
              <a:t>nimals that live in mountains all over the world </a:t>
            </a:r>
            <a:r>
              <a:rPr lang="en-GB" baseline="0" dirty="0">
                <a:effectLst/>
              </a:rPr>
              <a:t>include:</a:t>
            </a:r>
          </a:p>
          <a:p>
            <a:r>
              <a:rPr lang="en-GB" dirty="0"/>
              <a:t>Angelfish, Clownfish, Crab,</a:t>
            </a:r>
            <a:r>
              <a:rPr lang="en-GB" baseline="0" dirty="0"/>
              <a:t> Calm, Dolphin, Eel, Lobster, Octopus, Orca, Oyster, Sea lion, Seal, Shrimp, Squid, Starfish, Stingray and Turtle. </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1827227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Urban areas (cities and towns) and farms are the home to animals which are kept and raised by people. Urban and farm habitats are also the home of animals that are able to survive or thrive in human populated areas. This includes pets, farm animals, birds, small mammals, and lots of invertebrates (bugs!). Many species have adapted to urban life successfully. The cities of the world provide a reliable food source to animals such as rats and pigeons. The homes of city and suburban areas offer shelter and warmth to not only our pets, but unwanted visitors like cockroaches, houseflies and spiders.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Some</a:t>
            </a:r>
            <a:r>
              <a:rPr lang="en-GB" baseline="0" dirty="0">
                <a:effectLst/>
              </a:rPr>
              <a:t> of the a</a:t>
            </a:r>
            <a:r>
              <a:rPr lang="en-GB" dirty="0">
                <a:effectLst/>
              </a:rPr>
              <a:t>nimals that live in mountains all over the world </a:t>
            </a:r>
            <a:r>
              <a:rPr lang="en-GB" baseline="0" dirty="0">
                <a:effectLst/>
              </a:rPr>
              <a:t>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effectLst/>
              </a:rPr>
              <a:t>Bee, Beetle, Bluebird, Cat, Caterpillar, Cattle (cows, sheep and pigs), Chicken, Donkey, Ferret, Fox, Frog, Horse, Llama, Owl, Rabbit, Raccoon, Wasp and Wren. </a:t>
            </a:r>
          </a:p>
          <a:p>
            <a:endParaRPr lang="en-US"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120499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t>
            </a:r>
            <a:r>
              <a:rPr lang="en-GB" b="1" dirty="0"/>
              <a:t>endangered species</a:t>
            </a:r>
            <a:r>
              <a:rPr lang="en-GB" dirty="0"/>
              <a:t> is an</a:t>
            </a:r>
            <a:r>
              <a:rPr lang="en-GB" baseline="0" dirty="0"/>
              <a:t> animal </a:t>
            </a:r>
            <a:r>
              <a:rPr lang="en-GB" dirty="0"/>
              <a:t>which has been categorised as being likely to become extinct.</a:t>
            </a:r>
            <a:endParaRPr lang="en-US" dirty="0"/>
          </a:p>
          <a:p>
            <a:endParaRPr lang="en-US" dirty="0"/>
          </a:p>
          <a:p>
            <a:r>
              <a:rPr lang="en-US" dirty="0"/>
              <a:t>Some</a:t>
            </a:r>
            <a:r>
              <a:rPr lang="en-US" baseline="0" dirty="0"/>
              <a:t> examples of e</a:t>
            </a:r>
            <a:r>
              <a:rPr lang="en-US" dirty="0"/>
              <a:t>ndangered animals include:</a:t>
            </a:r>
          </a:p>
          <a:p>
            <a:r>
              <a:rPr lang="en-US" dirty="0"/>
              <a:t>Amur Leopard,</a:t>
            </a:r>
            <a:r>
              <a:rPr lang="en-US" baseline="0" dirty="0"/>
              <a:t> </a:t>
            </a:r>
            <a:r>
              <a:rPr lang="en-US" dirty="0"/>
              <a:t>Black Rhino, Malayan Tiger, Orangutan, Asian Elephant,</a:t>
            </a:r>
            <a:r>
              <a:rPr lang="en-US" baseline="0" dirty="0"/>
              <a:t> Bengal Tiger, Blue Whale, Chimpanzee, Green Turtle, Indian Elephant, Red Panda and Sea Lion.</a:t>
            </a:r>
            <a:endParaRPr lang="en-US"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3859717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1084062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16</a:t>
            </a:fld>
            <a:endParaRPr lang="en-GB"/>
          </a:p>
        </p:txBody>
      </p:sp>
    </p:spTree>
    <p:extLst>
      <p:ext uri="{BB962C8B-B14F-4D97-AF65-F5344CB8AC3E}">
        <p14:creationId xmlns:p14="http://schemas.microsoft.com/office/powerpoint/2010/main" val="181674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Currently habitat destruction by humans is one of the major causes of extinctions around the world.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 Natural habitats are destroyed by humans in the following ways: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claiming land for farming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building cities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removing resources (mining / logging</a:t>
            </a:r>
            <a:r>
              <a:rPr kumimoji="0" lang="en-US" sz="1800" b="0" i="0" u="none" strike="noStrike" kern="1200" cap="none" spc="0" normalizeH="0" baseline="0" noProof="0">
                <a:ln>
                  <a:noFill/>
                </a:ln>
                <a:solidFill>
                  <a:prstClr val="black"/>
                </a:solidFill>
                <a:effectLst/>
                <a:uLnTx/>
                <a:uFillTx/>
                <a:latin typeface="+mn-lt"/>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toxic contamination</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1833710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process of global warming can change the conditions in a habitat to such an extent that resident species can no longer live there.  If a species is specifically adapted to that habitat then it can threaten the species as it is incapable of surviving anywhere else.</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2954502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Loss If the food that an animal feeds on becomes extinct then the animal itself may become endangered</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19</a:t>
            </a:fld>
            <a:endParaRPr lang="en-GB"/>
          </a:p>
        </p:txBody>
      </p:sp>
    </p:spTree>
    <p:extLst>
      <p:ext uri="{BB962C8B-B14F-4D97-AF65-F5344CB8AC3E}">
        <p14:creationId xmlns:p14="http://schemas.microsoft.com/office/powerpoint/2010/main" val="313794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Disease</a:t>
            </a:r>
            <a:r>
              <a:rPr lang="en-US" baseline="0" dirty="0"/>
              <a:t> can spread amongst a species by parasites such as fleas and mosquitos. </a:t>
            </a:r>
          </a:p>
          <a:p>
            <a:endParaRPr lang="en-US" baseline="0" dirty="0"/>
          </a:p>
          <a:p>
            <a:r>
              <a:rPr lang="en-US" baseline="0" dirty="0"/>
              <a:t>Poor treatment and abuse can also lead to disease. Poachers have cut the tusks of the poor elephant in this image and this has led to him becoming unwell. Elephant tusks are made of a material called ivory, which can be sold for a lot </a:t>
            </a:r>
            <a:r>
              <a:rPr lang="en-US" baseline="0"/>
              <a:t>of money. </a:t>
            </a:r>
            <a:endParaRPr lang="en-US" baseline="0"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20</a:t>
            </a:fld>
            <a:endParaRPr lang="en-GB"/>
          </a:p>
        </p:txBody>
      </p:sp>
    </p:spTree>
    <p:extLst>
      <p:ext uri="{BB962C8B-B14F-4D97-AF65-F5344CB8AC3E}">
        <p14:creationId xmlns:p14="http://schemas.microsoft.com/office/powerpoint/2010/main" val="2810621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Ask the pupils to consider which is more important:</a:t>
            </a:r>
            <a:r>
              <a:rPr lang="en-GB" sz="1400" baseline="0" dirty="0">
                <a:latin typeface="Arial" panose="020B0604020202020204" pitchFamily="34" charset="0"/>
                <a:cs typeface="Arial" panose="020B0604020202020204" pitchFamily="34" charset="0"/>
              </a:rPr>
              <a:t> a tiger in captivity or a cat without a home (stray)</a:t>
            </a:r>
          </a:p>
          <a:p>
            <a:r>
              <a:rPr lang="en-GB" sz="1400" baseline="0" dirty="0">
                <a:latin typeface="Arial" panose="020B0604020202020204" pitchFamily="34" charset="0"/>
                <a:cs typeface="Arial" panose="020B0604020202020204" pitchFamily="34" charset="0"/>
              </a:rPr>
              <a:t>Consider what each of these would need (e.g. home, food</a:t>
            </a:r>
            <a:r>
              <a:rPr lang="en-GB" sz="1400" baseline="0">
                <a:latin typeface="Arial" panose="020B0604020202020204" pitchFamily="34" charset="0"/>
                <a:cs typeface="Arial" panose="020B0604020202020204" pitchFamily="34" charset="0"/>
              </a:rPr>
              <a:t>, etc.)</a:t>
            </a:r>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a:t>
            </a:fld>
            <a:endParaRPr lang="en-GB"/>
          </a:p>
        </p:txBody>
      </p:sp>
    </p:spTree>
    <p:extLst>
      <p:ext uri="{BB962C8B-B14F-4D97-AF65-F5344CB8AC3E}">
        <p14:creationId xmlns:p14="http://schemas.microsoft.com/office/powerpoint/2010/main" val="4147309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Hunting either for meat or body parts can put significant pressure on populations.</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21</a:t>
            </a:fld>
            <a:endParaRPr lang="en-GB"/>
          </a:p>
        </p:txBody>
      </p:sp>
    </p:spTree>
    <p:extLst>
      <p:ext uri="{BB962C8B-B14F-4D97-AF65-F5344CB8AC3E}">
        <p14:creationId xmlns:p14="http://schemas.microsoft.com/office/powerpoint/2010/main" val="930250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latin typeface="Comic Sans MS" panose="030F0702030302020204" pitchFamily="66" charset="0"/>
              </a:rPr>
              <a:t>Play</a:t>
            </a:r>
            <a:r>
              <a:rPr lang="en-GB" baseline="0" dirty="0">
                <a:latin typeface="Comic Sans MS" panose="030F0702030302020204" pitchFamily="66" charset="0"/>
              </a:rPr>
              <a:t> the video (K9 Killer)</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979406C9-16FD-4C90-9D09-3BF700C4283E}" type="slidenum">
              <a:rPr lang="en-GB" smtClean="0"/>
              <a:pPr/>
              <a:t>22</a:t>
            </a:fld>
            <a:endParaRPr lang="en-GB"/>
          </a:p>
        </p:txBody>
      </p:sp>
    </p:spTree>
    <p:extLst>
      <p:ext uri="{BB962C8B-B14F-4D97-AF65-F5344CB8AC3E}">
        <p14:creationId xmlns:p14="http://schemas.microsoft.com/office/powerpoint/2010/main" val="93272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pupils if they’ve ever visited</a:t>
            </a:r>
            <a:r>
              <a:rPr lang="en-GB" baseline="0" dirty="0"/>
              <a:t> a zoo. </a:t>
            </a:r>
          </a:p>
          <a:p>
            <a:r>
              <a:rPr lang="en-GB" baseline="0" dirty="0"/>
              <a:t>Ask the pupils to discuss with their partner (or in groups) if they think zoos are a good thing or not. </a:t>
            </a:r>
          </a:p>
          <a:p>
            <a:r>
              <a:rPr lang="en-GB" baseline="0" dirty="0"/>
              <a:t>Discuss as a class.</a:t>
            </a:r>
          </a:p>
          <a:p>
            <a:endParaRPr lang="en-GB" baseline="0" dirty="0"/>
          </a:p>
          <a:p>
            <a:r>
              <a:rPr lang="en-GB" baseline="0" dirty="0"/>
              <a:t>Pros of zoos include:</a:t>
            </a:r>
          </a:p>
          <a:p>
            <a:pPr marL="171450" indent="-171450">
              <a:buFontTx/>
              <a:buChar char="-"/>
            </a:pPr>
            <a:r>
              <a:rPr lang="en-GB" baseline="0" dirty="0"/>
              <a:t>They prevent endangered animals from being hunted. </a:t>
            </a:r>
          </a:p>
          <a:p>
            <a:pPr marL="171450" indent="-171450">
              <a:buFontTx/>
              <a:buChar char="-"/>
            </a:pPr>
            <a:r>
              <a:rPr lang="en-GB" baseline="0" dirty="0"/>
              <a:t>They provide a safe haven for injured animals that wouldn’t survive in the wild. </a:t>
            </a:r>
          </a:p>
          <a:p>
            <a:pPr marL="171450" indent="-171450">
              <a:buFontTx/>
              <a:buChar char="-"/>
            </a:pPr>
            <a:r>
              <a:rPr lang="en-GB" baseline="0" dirty="0"/>
              <a:t>Zoos play a big part in education. They allow people to learn about animals from around the world and raise awareness of welfare issues.</a:t>
            </a:r>
          </a:p>
          <a:p>
            <a:pPr marL="171450" indent="-171450">
              <a:buFontTx/>
              <a:buChar char="-"/>
            </a:pPr>
            <a:endParaRPr lang="en-GB" baseline="0" dirty="0"/>
          </a:p>
          <a:p>
            <a:pPr marL="0" indent="0">
              <a:buFontTx/>
              <a:buNone/>
            </a:pPr>
            <a:r>
              <a:rPr lang="en-GB" baseline="0" dirty="0"/>
              <a:t>Cons of zoos include: </a:t>
            </a:r>
          </a:p>
          <a:p>
            <a:pPr marL="171450" indent="-171450">
              <a:buFontTx/>
              <a:buChar char="-"/>
            </a:pPr>
            <a:r>
              <a:rPr lang="en-GB" baseline="0" dirty="0"/>
              <a:t>Space. For example, elephants travel long distances in the wild in large groups. They can’t do this in a zoo.</a:t>
            </a:r>
          </a:p>
          <a:p>
            <a:pPr marL="171450" indent="-171450">
              <a:buFontTx/>
              <a:buChar char="-"/>
            </a:pPr>
            <a:r>
              <a:rPr lang="en-GB" baseline="0" dirty="0"/>
              <a:t>Stress. Animals suffer negative psychological effects when kept in a confined space.</a:t>
            </a:r>
          </a:p>
          <a:p>
            <a:pPr marL="171450" indent="-171450">
              <a:buFontTx/>
              <a:buChar char="-"/>
            </a:pPr>
            <a:r>
              <a:rPr lang="en-GB" baseline="0" dirty="0"/>
              <a:t>Animals born in zoos never get to see their natural habitat (Madagascar films). </a:t>
            </a:r>
          </a:p>
          <a:p>
            <a:pPr marL="171450" indent="-171450">
              <a:buFontTx/>
              <a:buChar char="-"/>
            </a:pPr>
            <a:r>
              <a:rPr lang="en-GB" baseline="0" dirty="0"/>
              <a:t>Visitors don’t always respect the animals. They sometimes tease them and throw things into their cages. </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23</a:t>
            </a:fld>
            <a:endParaRPr lang="en-GB"/>
          </a:p>
        </p:txBody>
      </p:sp>
    </p:spTree>
    <p:extLst>
      <p:ext uri="{BB962C8B-B14F-4D97-AF65-F5344CB8AC3E}">
        <p14:creationId xmlns:p14="http://schemas.microsoft.com/office/powerpoint/2010/main" val="1168833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Ask</a:t>
            </a:r>
            <a:r>
              <a:rPr lang="en-GB" sz="1400" baseline="0" dirty="0">
                <a:latin typeface="Arial" panose="020B0604020202020204" pitchFamily="34" charset="0"/>
                <a:cs typeface="Arial" panose="020B0604020202020204" pitchFamily="34" charset="0"/>
              </a:rPr>
              <a:t> the pupils to match the animal to its habitat. </a:t>
            </a:r>
          </a:p>
          <a:p>
            <a:r>
              <a:rPr lang="en-GB" sz="1400" baseline="0" dirty="0">
                <a:latin typeface="Arial" panose="020B0604020202020204" pitchFamily="34" charset="0"/>
                <a:cs typeface="Arial" panose="020B0604020202020204" pitchFamily="34" charset="0"/>
              </a:rPr>
              <a:t>Answers:</a:t>
            </a:r>
          </a:p>
          <a:p>
            <a:r>
              <a:rPr lang="en-GB" sz="1400" baseline="0" dirty="0">
                <a:latin typeface="Arial" panose="020B0604020202020204" pitchFamily="34" charset="0"/>
                <a:cs typeface="Arial" panose="020B0604020202020204" pitchFamily="34" charset="0"/>
              </a:rPr>
              <a:t>1 d</a:t>
            </a:r>
          </a:p>
          <a:p>
            <a:r>
              <a:rPr lang="en-GB" sz="1400" baseline="0" dirty="0">
                <a:latin typeface="Arial" panose="020B0604020202020204" pitchFamily="34" charset="0"/>
                <a:cs typeface="Arial" panose="020B0604020202020204" pitchFamily="34" charset="0"/>
              </a:rPr>
              <a:t>2 c</a:t>
            </a:r>
          </a:p>
          <a:p>
            <a:r>
              <a:rPr lang="en-GB" sz="1400" baseline="0" dirty="0">
                <a:latin typeface="Arial" panose="020B0604020202020204" pitchFamily="34" charset="0"/>
                <a:cs typeface="Arial" panose="020B0604020202020204" pitchFamily="34" charset="0"/>
              </a:rPr>
              <a:t>3 a</a:t>
            </a:r>
          </a:p>
          <a:p>
            <a:r>
              <a:rPr lang="en-GB" sz="1400" baseline="0" dirty="0">
                <a:latin typeface="Arial" panose="020B0604020202020204" pitchFamily="34" charset="0"/>
                <a:cs typeface="Arial" panose="020B0604020202020204" pitchFamily="34" charset="0"/>
              </a:rPr>
              <a:t>4 e</a:t>
            </a:r>
          </a:p>
          <a:p>
            <a:r>
              <a:rPr lang="en-GB" sz="1400" baseline="0" dirty="0">
                <a:latin typeface="Arial" panose="020B0604020202020204" pitchFamily="34" charset="0"/>
                <a:cs typeface="Arial" panose="020B0604020202020204" pitchFamily="34" charset="0"/>
              </a:rPr>
              <a:t>5 f</a:t>
            </a:r>
          </a:p>
          <a:p>
            <a:r>
              <a:rPr lang="en-GB" sz="1400" baseline="0" dirty="0">
                <a:latin typeface="Arial" panose="020B0604020202020204" pitchFamily="34" charset="0"/>
                <a:cs typeface="Arial" panose="020B0604020202020204" pitchFamily="34" charset="0"/>
              </a:rPr>
              <a:t>6 b</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24</a:t>
            </a:fld>
            <a:endParaRPr lang="en-GB"/>
          </a:p>
        </p:txBody>
      </p:sp>
    </p:spTree>
    <p:extLst>
      <p:ext uri="{BB962C8B-B14F-4D97-AF65-F5344CB8AC3E}">
        <p14:creationId xmlns:p14="http://schemas.microsoft.com/office/powerpoint/2010/main" val="486463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Explain to</a:t>
            </a:r>
            <a:r>
              <a:rPr lang="en-GB" sz="1400" baseline="0" dirty="0">
                <a:latin typeface="Arial" panose="020B0604020202020204" pitchFamily="34" charset="0"/>
                <a:cs typeface="Arial" panose="020B0604020202020204" pitchFamily="34" charset="0"/>
              </a:rPr>
              <a:t> the pupils that they’re going to make a habitat shoe box. </a:t>
            </a:r>
          </a:p>
          <a:p>
            <a:r>
              <a:rPr lang="en-GB" sz="1400" baseline="0" dirty="0">
                <a:latin typeface="Arial" panose="020B0604020202020204" pitchFamily="34" charset="0"/>
                <a:cs typeface="Arial" panose="020B0604020202020204" pitchFamily="34" charset="0"/>
              </a:rPr>
              <a:t>They need to start by picking a habitat, researching what features that area has and what animals live within it. </a:t>
            </a:r>
          </a:p>
          <a:p>
            <a:r>
              <a:rPr lang="en-GB" sz="1400" baseline="0" dirty="0">
                <a:latin typeface="Arial" panose="020B0604020202020204" pitchFamily="34" charset="0"/>
                <a:cs typeface="Arial" panose="020B0604020202020204" pitchFamily="34" charset="0"/>
              </a:rPr>
              <a:t>This task will take a few lessons or a half day. </a:t>
            </a:r>
          </a:p>
          <a:p>
            <a:r>
              <a:rPr lang="en-GB" sz="1400" baseline="0" dirty="0">
                <a:latin typeface="Arial" panose="020B0604020202020204" pitchFamily="34" charset="0"/>
                <a:cs typeface="Arial" panose="020B0604020202020204" pitchFamily="34" charset="0"/>
              </a:rPr>
              <a:t>These can be displayed around the school and/or parents can be invited in to view their work. </a:t>
            </a:r>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25</a:t>
            </a:fld>
            <a:endParaRPr lang="en-GB"/>
          </a:p>
        </p:txBody>
      </p:sp>
    </p:spTree>
    <p:extLst>
      <p:ext uri="{BB962C8B-B14F-4D97-AF65-F5344CB8AC3E}">
        <p14:creationId xmlns:p14="http://schemas.microsoft.com/office/powerpoint/2010/main" val="4181801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26</a:t>
            </a:fld>
            <a:endParaRPr lang="en-GB">
              <a:cs typeface="Arial" charset="0"/>
            </a:endParaRPr>
          </a:p>
        </p:txBody>
      </p:sp>
    </p:spTree>
    <p:extLst>
      <p:ext uri="{BB962C8B-B14F-4D97-AF65-F5344CB8AC3E}">
        <p14:creationId xmlns:p14="http://schemas.microsoft.com/office/powerpoint/2010/main" val="1417089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1691854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4</a:t>
            </a:fld>
            <a:endParaRPr lang="en-GB" dirty="0"/>
          </a:p>
        </p:txBody>
      </p:sp>
    </p:spTree>
    <p:extLst>
      <p:ext uri="{BB962C8B-B14F-4D97-AF65-F5344CB8AC3E}">
        <p14:creationId xmlns:p14="http://schemas.microsoft.com/office/powerpoint/2010/main" val="2095698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habitat is a place that an animal or a plant lives. It provides the animal with food, water and shelter. There are many different sorts of habitats around the world from forests to grasslands and from mountain slopes to deserts.</a:t>
            </a:r>
          </a:p>
          <a:p>
            <a:r>
              <a:rPr lang="en-GB" sz="1200" kern="1200" dirty="0">
                <a:solidFill>
                  <a:schemeClr val="tx1"/>
                </a:solidFill>
                <a:effectLst/>
                <a:latin typeface="+mn-lt"/>
                <a:ea typeface="+mn-ea"/>
                <a:cs typeface="+mn-cs"/>
              </a:rPr>
              <a:t>Different habitats are home to different animals. They live well together because they all do things to help keep the whole habitat healthy and in balance.</a:t>
            </a:r>
          </a:p>
          <a:p>
            <a:pPr marL="0" indent="0">
              <a:buFontTx/>
              <a:buNone/>
            </a:pPr>
            <a:endParaRPr lang="en-GB" baseline="0" dirty="0">
              <a:effectLst/>
            </a:endParaRPr>
          </a:p>
          <a:p>
            <a:pPr marL="0" indent="0">
              <a:buFontTx/>
              <a:buNone/>
            </a:pPr>
            <a:r>
              <a:rPr lang="en-GB" baseline="0" dirty="0">
                <a:effectLst/>
              </a:rPr>
              <a:t>Ask the pupils if they can think of an examples of habitats.</a:t>
            </a: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2017950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Grasslands are areas filled with tall growing grasses. Grasslands are too dry for many trees to grow. All the continents of the world except Antarctica contain some grassland. </a:t>
            </a:r>
          </a:p>
          <a:p>
            <a:r>
              <a:rPr lang="en-GB" dirty="0">
                <a:effectLst/>
              </a:rPr>
              <a:t>No matter which continent, grasslands support a wide variety of animal life. Large numbers of birds, grazing mammals, reptiles, insects and predators live throughout the grasslands of the world. </a:t>
            </a:r>
          </a:p>
          <a:p>
            <a:endParaRPr lang="en-GB" dirty="0">
              <a:effectLst/>
            </a:endParaRPr>
          </a:p>
          <a:p>
            <a:r>
              <a:rPr lang="en-GB" dirty="0">
                <a:effectLst/>
              </a:rPr>
              <a:t>Some</a:t>
            </a:r>
            <a:r>
              <a:rPr lang="en-GB" baseline="0" dirty="0">
                <a:effectLst/>
              </a:rPr>
              <a:t> of the a</a:t>
            </a:r>
            <a:r>
              <a:rPr lang="en-GB" dirty="0">
                <a:effectLst/>
              </a:rPr>
              <a:t>nimals that live in grasslands all over the world</a:t>
            </a:r>
            <a:r>
              <a:rPr lang="en-GB" baseline="0" dirty="0">
                <a:effectLst/>
              </a:rPr>
              <a:t> include:</a:t>
            </a:r>
          </a:p>
          <a:p>
            <a:pPr marL="0" indent="0">
              <a:buFontTx/>
              <a:buNone/>
            </a:pPr>
            <a:r>
              <a:rPr lang="en-GB" baseline="0" dirty="0">
                <a:effectLst/>
              </a:rPr>
              <a:t>Aardvark, Alpaca, Ant, Baboon, Badger, Bat, Bee, Bison, Buzzard, Cheetah, Cobra, Coyote, Fox, Rabbit and Zebra.</a:t>
            </a:r>
          </a:p>
          <a:p>
            <a:pPr marL="0" indent="0">
              <a:buFontTx/>
              <a:buNone/>
            </a:pPr>
            <a:endParaRPr lang="en-GB" baseline="0" dirty="0">
              <a:effectLst/>
            </a:endParaRPr>
          </a:p>
          <a:p>
            <a:pPr marL="171450" indent="-171450">
              <a:buFontTx/>
              <a:buChar char="-"/>
            </a:pPr>
            <a:endParaRPr lang="en-GB" baseline="0" dirty="0">
              <a:effectLst/>
            </a:endParaRPr>
          </a:p>
          <a:p>
            <a:endParaRPr lang="en-US"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272116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Deserts are dry</a:t>
            </a:r>
            <a:r>
              <a:rPr lang="en-GB" baseline="0" dirty="0">
                <a:effectLst/>
              </a:rPr>
              <a:t> and have very few plants as they get </a:t>
            </a:r>
            <a:r>
              <a:rPr lang="en-GB" dirty="0">
                <a:effectLst/>
              </a:rPr>
              <a:t>less than 6 inches of rain per year.</a:t>
            </a:r>
          </a:p>
          <a:p>
            <a:r>
              <a:rPr lang="en-GB" dirty="0">
                <a:effectLst/>
              </a:rPr>
              <a:t>Deserts are not easy places for animals to live. Animals who live in them often have special features that help them survive.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Some</a:t>
            </a:r>
            <a:r>
              <a:rPr lang="en-GB" baseline="0" dirty="0">
                <a:effectLst/>
              </a:rPr>
              <a:t> of the a</a:t>
            </a:r>
            <a:r>
              <a:rPr lang="en-GB" dirty="0">
                <a:effectLst/>
              </a:rPr>
              <a:t>nimals that live in the desert </a:t>
            </a:r>
            <a:r>
              <a:rPr lang="en-GB" baseline="0" dirty="0">
                <a:effectLst/>
              </a:rPr>
              <a:t>include:</a:t>
            </a:r>
          </a:p>
          <a:p>
            <a:r>
              <a:rPr lang="en-GB" dirty="0"/>
              <a:t>Camel, Cheetah, Chipmunk, Elephant, Eagle, Gecko, Hyena, Leopard, Lion, Macaw, </a:t>
            </a:r>
            <a:r>
              <a:rPr lang="en-GB" dirty="0" err="1"/>
              <a:t>Meerkat</a:t>
            </a:r>
            <a:r>
              <a:rPr lang="en-GB" dirty="0"/>
              <a:t>, Ostrich, Sand Cat, and Tortoise. </a:t>
            </a: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878152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Tropical forests are found near the Earth's equator. There are two main types of tropical forest: the rainforest and the seasonal forest. Both get more than 8.5 feet of rain every year. Seasonal forests have a wet season and a dry season. However, in the rainforest there isn't a dry season. In a tropical rainforest it rains regularly throughout the year. Tropical forests are the home to a huge number of animal species. In fact, the number of species living in these two types of tropical forests is more than all other habitats combined.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Some</a:t>
            </a:r>
            <a:r>
              <a:rPr lang="en-GB" baseline="0" dirty="0">
                <a:effectLst/>
              </a:rPr>
              <a:t> of the a</a:t>
            </a:r>
            <a:r>
              <a:rPr lang="en-GB" dirty="0">
                <a:effectLst/>
              </a:rPr>
              <a:t>nimals that live in tropical</a:t>
            </a:r>
            <a:r>
              <a:rPr lang="en-GB" baseline="0" dirty="0">
                <a:effectLst/>
              </a:rPr>
              <a:t> rain forests include:</a:t>
            </a:r>
          </a:p>
          <a:p>
            <a:r>
              <a:rPr lang="en-GB" dirty="0"/>
              <a:t>Bearded</a:t>
            </a:r>
            <a:r>
              <a:rPr lang="en-GB" baseline="0" dirty="0"/>
              <a:t> Dragon, Bird of paradise, </a:t>
            </a:r>
            <a:r>
              <a:rPr lang="en-GB" baseline="0" dirty="0" err="1"/>
              <a:t>Bushbaby</a:t>
            </a:r>
            <a:r>
              <a:rPr lang="en-GB" baseline="0" dirty="0"/>
              <a:t>, Chameleon, Cricket, Iguana, Lemur, Monkey, Tarantula and Toad. </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469604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Mountain habitats vary dramatically from the base to the peak of the mountains. On the mountain tops temperatures are colder, oxygen is scarcer, and the sun is harsher. As the climate changes, the plant and animal life between elevations also changes. On the highest mountain peaks the environmental conditions cannot support tree life. The part of a mountain where trees stop growing is called the tree line. Few, if any, trees will grow above this height. Many animal species live in the lower altitudes, but only the hardiest species can live year round above the tree line, where the air is thinnest and there are no trees.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Some</a:t>
            </a:r>
            <a:r>
              <a:rPr lang="en-GB" baseline="0" dirty="0">
                <a:effectLst/>
              </a:rPr>
              <a:t> of the a</a:t>
            </a:r>
            <a:r>
              <a:rPr lang="en-GB" dirty="0">
                <a:effectLst/>
              </a:rPr>
              <a:t>nimals that live in mountains all over the world </a:t>
            </a:r>
            <a:r>
              <a:rPr lang="en-GB" baseline="0" dirty="0">
                <a:effectLst/>
              </a:rPr>
              <a:t>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effectLst/>
              </a:rPr>
              <a:t>African Buffalo, American Black Bear, Brown Bear, Deer, Giant Panda, Snow Leopard, Red Panda and Wolf.</a:t>
            </a: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24096030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4.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6.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4.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8844703" y="6533161"/>
            <a:ext cx="1862365" cy="1155328"/>
            <a:chOff x="8831035" y="6501757"/>
            <a:chExt cx="1862365" cy="1155328"/>
          </a:xfrm>
        </p:grpSpPr>
        <p:sp>
          <p:nvSpPr>
            <p:cNvPr id="13" name="Rectangle 12"/>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4" name="Picture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3" name="Group 12"/>
          <p:cNvGrpSpPr/>
          <p:nvPr userDrawn="1"/>
        </p:nvGrpSpPr>
        <p:grpSpPr>
          <a:xfrm>
            <a:off x="8844703" y="6533161"/>
            <a:ext cx="1862365" cy="1155328"/>
            <a:chOff x="8831035" y="6501757"/>
            <a:chExt cx="1862365" cy="1155328"/>
          </a:xfrm>
        </p:grpSpPr>
        <p:sp>
          <p:nvSpPr>
            <p:cNvPr id="14" name="Rectangle 13"/>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userDrawn="1"/>
        </p:nvGrpSpPr>
        <p:grpSpPr>
          <a:xfrm>
            <a:off x="8844703" y="6533161"/>
            <a:ext cx="1862365" cy="1155328"/>
            <a:chOff x="8831035" y="6501757"/>
            <a:chExt cx="1862365" cy="1155328"/>
          </a:xfrm>
        </p:grpSpPr>
        <p:sp>
          <p:nvSpPr>
            <p:cNvPr id="16" name="Rectangle 15"/>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9" name="Group 8"/>
          <p:cNvGrpSpPr/>
          <p:nvPr userDrawn="1"/>
        </p:nvGrpSpPr>
        <p:grpSpPr>
          <a:xfrm>
            <a:off x="8844703" y="6533161"/>
            <a:ext cx="1862365" cy="1155328"/>
            <a:chOff x="8831035" y="6501757"/>
            <a:chExt cx="1862365" cy="1155328"/>
          </a:xfrm>
        </p:grpSpPr>
        <p:sp>
          <p:nvSpPr>
            <p:cNvPr id="10" name="Rectangle 9"/>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3.jpg"/><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6.jpg"/><Relationship Id="rId4" Type="http://schemas.openxmlformats.org/officeDocument/2006/relationships/image" Target="../media/image35.jp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jG-0wojix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6.jpe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48.jpeg"/><Relationship Id="rId10" Type="http://schemas.openxmlformats.org/officeDocument/2006/relationships/image" Target="../media/image53.tiff"/><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60.jpeg"/><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0876" y="1746276"/>
            <a:ext cx="3571875"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225" y="2009782"/>
            <a:ext cx="235743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4452" y="2818263"/>
            <a:ext cx="3816424"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206028" y="6733753"/>
            <a:ext cx="610789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Wild Animals</a:t>
            </a:r>
          </a:p>
        </p:txBody>
      </p:sp>
      <p:grpSp>
        <p:nvGrpSpPr>
          <p:cNvPr id="8" name="Group 7"/>
          <p:cNvGrpSpPr/>
          <p:nvPr/>
        </p:nvGrpSpPr>
        <p:grpSpPr>
          <a:xfrm>
            <a:off x="3114452" y="137450"/>
            <a:ext cx="4320480" cy="2664296"/>
            <a:chOff x="8831035" y="6501757"/>
            <a:chExt cx="1862365" cy="1155328"/>
          </a:xfrm>
        </p:grpSpPr>
        <p:sp>
          <p:nvSpPr>
            <p:cNvPr id="9" name="Rectangle 8"/>
            <p:cNvSpPr/>
            <p:nvPr/>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BE9920-0EF2-480C-9B14-1902249E52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169" y="621537"/>
            <a:ext cx="7702656" cy="5777325"/>
          </a:xfrm>
          <a:prstGeom prst="rect">
            <a:avLst/>
          </a:prstGeom>
        </p:spPr>
      </p:pic>
      <p:sp>
        <p:nvSpPr>
          <p:cNvPr id="6" name="Title 2">
            <a:extLst>
              <a:ext uri="{FF2B5EF4-FFF2-40B4-BE49-F238E27FC236}">
                <a16:creationId xmlns:a16="http://schemas.microsoft.com/office/drawing/2014/main" id="{BC5D601C-3E49-4B51-B498-798CF114C266}"/>
              </a:ext>
            </a:extLst>
          </p:cNvPr>
          <p:cNvSpPr txBox="1">
            <a:spLocks/>
          </p:cNvSpPr>
          <p:nvPr/>
        </p:nvSpPr>
        <p:spPr>
          <a:xfrm>
            <a:off x="252628" y="6757230"/>
            <a:ext cx="2541082"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Mountains</a:t>
            </a:r>
          </a:p>
        </p:txBody>
      </p:sp>
    </p:spTree>
    <p:extLst>
      <p:ext uri="{BB962C8B-B14F-4D97-AF65-F5344CB8AC3E}">
        <p14:creationId xmlns:p14="http://schemas.microsoft.com/office/powerpoint/2010/main" val="24268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2746A4-30A9-4F3F-B476-04D5A5082B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8032" y="873951"/>
            <a:ext cx="8496744" cy="5398845"/>
          </a:xfrm>
          <a:prstGeom prst="rect">
            <a:avLst/>
          </a:prstGeom>
        </p:spPr>
      </p:pic>
      <p:sp>
        <p:nvSpPr>
          <p:cNvPr id="7" name="Title 2">
            <a:extLst>
              <a:ext uri="{FF2B5EF4-FFF2-40B4-BE49-F238E27FC236}">
                <a16:creationId xmlns:a16="http://schemas.microsoft.com/office/drawing/2014/main" id="{BC5D601C-3E49-4B51-B498-798CF114C266}"/>
              </a:ext>
            </a:extLst>
          </p:cNvPr>
          <p:cNvSpPr txBox="1">
            <a:spLocks/>
          </p:cNvSpPr>
          <p:nvPr/>
        </p:nvSpPr>
        <p:spPr>
          <a:xfrm>
            <a:off x="234132" y="6757230"/>
            <a:ext cx="3414579"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Polar regions</a:t>
            </a:r>
          </a:p>
        </p:txBody>
      </p:sp>
    </p:spTree>
    <p:extLst>
      <p:ext uri="{BB962C8B-B14F-4D97-AF65-F5344CB8AC3E}">
        <p14:creationId xmlns:p14="http://schemas.microsoft.com/office/powerpoint/2010/main" val="2424301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BC5D601C-3E49-4B51-B498-798CF114C266}"/>
              </a:ext>
            </a:extLst>
          </p:cNvPr>
          <p:cNvSpPr txBox="1">
            <a:spLocks/>
          </p:cNvSpPr>
          <p:nvPr/>
        </p:nvSpPr>
        <p:spPr>
          <a:xfrm>
            <a:off x="-125908" y="6757230"/>
            <a:ext cx="2541082"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Oceans</a:t>
            </a:r>
          </a:p>
        </p:txBody>
      </p:sp>
      <p:pic>
        <p:nvPicPr>
          <p:cNvPr id="3" name="Picture 2" descr="A group of palm trees next to a body of water&#10;&#10;Description generated with very high confidence">
            <a:extLst>
              <a:ext uri="{FF2B5EF4-FFF2-40B4-BE49-F238E27FC236}">
                <a16:creationId xmlns:a16="http://schemas.microsoft.com/office/drawing/2014/main" id="{933760B7-43E2-4E10-B077-6B536941DF9F}"/>
              </a:ext>
            </a:extLst>
          </p:cNvPr>
          <p:cNvPicPr>
            <a:picLocks noChangeAspect="1"/>
          </p:cNvPicPr>
          <p:nvPr/>
        </p:nvPicPr>
        <p:blipFill rotWithShape="1">
          <a:blip r:embed="rId3">
            <a:extLst>
              <a:ext uri="{28A0092B-C50C-407E-A947-70E740481C1C}">
                <a14:useLocalDpi xmlns:a14="http://schemas.microsoft.com/office/drawing/2010/main" val="0"/>
              </a:ext>
            </a:extLst>
          </a:blip>
          <a:srcRect b="16402"/>
          <a:stretch/>
        </p:blipFill>
        <p:spPr>
          <a:xfrm>
            <a:off x="810196" y="613073"/>
            <a:ext cx="9073008" cy="5688632"/>
          </a:xfrm>
          <a:prstGeom prst="rect">
            <a:avLst/>
          </a:prstGeom>
        </p:spPr>
      </p:pic>
    </p:spTree>
    <p:extLst>
      <p:ext uri="{BB962C8B-B14F-4D97-AF65-F5344CB8AC3E}">
        <p14:creationId xmlns:p14="http://schemas.microsoft.com/office/powerpoint/2010/main" val="2436973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BC5D601C-3E49-4B51-B498-798CF114C266}"/>
              </a:ext>
            </a:extLst>
          </p:cNvPr>
          <p:cNvSpPr txBox="1">
            <a:spLocks/>
          </p:cNvSpPr>
          <p:nvPr/>
        </p:nvSpPr>
        <p:spPr>
          <a:xfrm>
            <a:off x="306140" y="6733753"/>
            <a:ext cx="6749750"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Cities, towns and farmland</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6260" y="541065"/>
            <a:ext cx="7793186" cy="5811164"/>
          </a:xfrm>
          <a:prstGeom prst="rect">
            <a:avLst/>
          </a:prstGeom>
        </p:spPr>
      </p:pic>
    </p:spTree>
    <p:extLst>
      <p:ext uri="{BB962C8B-B14F-4D97-AF65-F5344CB8AC3E}">
        <p14:creationId xmlns:p14="http://schemas.microsoft.com/office/powerpoint/2010/main" val="408051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BC5D601C-3E49-4B51-B498-798CF114C266}"/>
              </a:ext>
            </a:extLst>
          </p:cNvPr>
          <p:cNvSpPr txBox="1">
            <a:spLocks/>
          </p:cNvSpPr>
          <p:nvPr/>
        </p:nvSpPr>
        <p:spPr>
          <a:xfrm>
            <a:off x="234132" y="6757230"/>
            <a:ext cx="4923347"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Endangered animals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204" y="613074"/>
            <a:ext cx="8299029" cy="5774516"/>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4158"/>
          <a:stretch/>
        </p:blipFill>
        <p:spPr>
          <a:xfrm>
            <a:off x="890049" y="613074"/>
            <a:ext cx="8299028" cy="5774516"/>
          </a:xfrm>
          <a:prstGeom prst="rect">
            <a:avLst/>
          </a:prstGeom>
        </p:spPr>
      </p:pic>
      <p:pic>
        <p:nvPicPr>
          <p:cNvPr id="5" name="Picture 4" descr="A rhinoceros standing in a field&#10;&#10;Description generated with very high confidence">
            <a:extLst>
              <a:ext uri="{FF2B5EF4-FFF2-40B4-BE49-F238E27FC236}">
                <a16:creationId xmlns:a16="http://schemas.microsoft.com/office/drawing/2014/main" id="{420D57F3-33ED-4BFE-B456-998FB25C7F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048" y="613074"/>
            <a:ext cx="8291185" cy="5750434"/>
          </a:xfrm>
          <a:prstGeom prst="rect">
            <a:avLst/>
          </a:prstGeom>
        </p:spPr>
      </p:pic>
    </p:spTree>
    <p:extLst>
      <p:ext uri="{BB962C8B-B14F-4D97-AF65-F5344CB8AC3E}">
        <p14:creationId xmlns:p14="http://schemas.microsoft.com/office/powerpoint/2010/main" val="385400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BC5D601C-3E49-4B51-B498-798CF114C266}"/>
              </a:ext>
            </a:extLst>
          </p:cNvPr>
          <p:cNvSpPr txBox="1">
            <a:spLocks/>
          </p:cNvSpPr>
          <p:nvPr/>
        </p:nvSpPr>
        <p:spPr>
          <a:xfrm>
            <a:off x="234132" y="6757230"/>
            <a:ext cx="4923347"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Endangered animals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0067"/>
          <a:stretch/>
        </p:blipFill>
        <p:spPr>
          <a:xfrm>
            <a:off x="1098228" y="901105"/>
            <a:ext cx="8530690" cy="5112568"/>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b="10969"/>
          <a:stretch/>
        </p:blipFill>
        <p:spPr>
          <a:xfrm>
            <a:off x="1099421" y="901105"/>
            <a:ext cx="8530690" cy="5112568"/>
          </a:xfrm>
          <a:prstGeom prst="rect">
            <a:avLst/>
          </a:prstGeom>
        </p:spPr>
      </p:pic>
      <p:pic>
        <p:nvPicPr>
          <p:cNvPr id="5" name="Picture 4" descr="A cheetah lying in the grass&#10;&#10;Description generated with very high confidence">
            <a:extLst>
              <a:ext uri="{FF2B5EF4-FFF2-40B4-BE49-F238E27FC236}">
                <a16:creationId xmlns:a16="http://schemas.microsoft.com/office/drawing/2014/main" id="{1974D59A-D2ED-4CF8-8553-3D91D5D61E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684" y="901105"/>
            <a:ext cx="8530690" cy="5119728"/>
          </a:xfrm>
          <a:prstGeom prst="rect">
            <a:avLst/>
          </a:prstGeom>
        </p:spPr>
      </p:pic>
    </p:spTree>
    <p:extLst>
      <p:ext uri="{BB962C8B-B14F-4D97-AF65-F5344CB8AC3E}">
        <p14:creationId xmlns:p14="http://schemas.microsoft.com/office/powerpoint/2010/main" val="28290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BC5D601C-3E49-4B51-B498-798CF114C266}"/>
              </a:ext>
            </a:extLst>
          </p:cNvPr>
          <p:cNvSpPr txBox="1">
            <a:spLocks/>
          </p:cNvSpPr>
          <p:nvPr/>
        </p:nvSpPr>
        <p:spPr>
          <a:xfrm>
            <a:off x="162124" y="6733753"/>
            <a:ext cx="4923347"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Endangered animals</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9767"/>
          <a:stretch/>
        </p:blipFill>
        <p:spPr>
          <a:xfrm>
            <a:off x="1098228" y="1045121"/>
            <a:ext cx="8262812" cy="4968552"/>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8696"/>
          <a:stretch/>
        </p:blipFill>
        <p:spPr>
          <a:xfrm>
            <a:off x="1098228" y="1033381"/>
            <a:ext cx="8262812" cy="4980292"/>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228" y="1023111"/>
            <a:ext cx="8262812" cy="5000832"/>
          </a:xfrm>
          <a:prstGeom prst="rect">
            <a:avLst/>
          </a:prstGeom>
        </p:spPr>
      </p:pic>
    </p:spTree>
    <p:extLst>
      <p:ext uri="{BB962C8B-B14F-4D97-AF65-F5344CB8AC3E}">
        <p14:creationId xmlns:p14="http://schemas.microsoft.com/office/powerpoint/2010/main" val="185109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B26C7-BD7D-4E98-AA5F-F2ED728A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6259" y="863125"/>
            <a:ext cx="8099700" cy="5402499"/>
          </a:xfrm>
          <a:prstGeom prst="rect">
            <a:avLst/>
          </a:prstGeom>
        </p:spPr>
      </p:pic>
      <p:sp>
        <p:nvSpPr>
          <p:cNvPr id="7" name="Title 2">
            <a:extLst>
              <a:ext uri="{FF2B5EF4-FFF2-40B4-BE49-F238E27FC236}">
                <a16:creationId xmlns:a16="http://schemas.microsoft.com/office/drawing/2014/main" id="{BC5D601C-3E49-4B51-B498-798CF114C266}"/>
              </a:ext>
            </a:extLst>
          </p:cNvPr>
          <p:cNvSpPr txBox="1">
            <a:spLocks/>
          </p:cNvSpPr>
          <p:nvPr/>
        </p:nvSpPr>
        <p:spPr>
          <a:xfrm>
            <a:off x="90116" y="6733753"/>
            <a:ext cx="7874521"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529" dirty="0">
                <a:latin typeface="Comic Sans MS" panose="030F0702030302020204" pitchFamily="66" charset="0"/>
              </a:rPr>
              <a:t>Habitat destruction/deforestation</a:t>
            </a:r>
          </a:p>
        </p:txBody>
      </p:sp>
    </p:spTree>
    <p:extLst>
      <p:ext uri="{BB962C8B-B14F-4D97-AF65-F5344CB8AC3E}">
        <p14:creationId xmlns:p14="http://schemas.microsoft.com/office/powerpoint/2010/main" val="1504362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2E5FCE-1BAD-4D4F-BED5-9B29EE0BB6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6850" y="865632"/>
            <a:ext cx="8151812" cy="5434541"/>
          </a:xfrm>
          <a:prstGeom prst="rect">
            <a:avLst/>
          </a:prstGeom>
        </p:spPr>
      </p:pic>
      <p:sp>
        <p:nvSpPr>
          <p:cNvPr id="7" name="Title 2">
            <a:extLst>
              <a:ext uri="{FF2B5EF4-FFF2-40B4-BE49-F238E27FC236}">
                <a16:creationId xmlns:a16="http://schemas.microsoft.com/office/drawing/2014/main" id="{BC5D601C-3E49-4B51-B498-798CF114C266}"/>
              </a:ext>
            </a:extLst>
          </p:cNvPr>
          <p:cNvSpPr txBox="1">
            <a:spLocks/>
          </p:cNvSpPr>
          <p:nvPr/>
        </p:nvSpPr>
        <p:spPr>
          <a:xfrm>
            <a:off x="-269924" y="6757230"/>
            <a:ext cx="4923347"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Global Warming</a:t>
            </a:r>
          </a:p>
        </p:txBody>
      </p:sp>
    </p:spTree>
    <p:extLst>
      <p:ext uri="{BB962C8B-B14F-4D97-AF65-F5344CB8AC3E}">
        <p14:creationId xmlns:p14="http://schemas.microsoft.com/office/powerpoint/2010/main" val="3969768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C505EA-CA0F-4861-B68C-729056800B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7441" y="788489"/>
            <a:ext cx="8337926" cy="5543833"/>
          </a:xfrm>
          <a:prstGeom prst="rect">
            <a:avLst/>
          </a:prstGeom>
        </p:spPr>
      </p:pic>
      <p:sp>
        <p:nvSpPr>
          <p:cNvPr id="7" name="Title 2">
            <a:extLst>
              <a:ext uri="{FF2B5EF4-FFF2-40B4-BE49-F238E27FC236}">
                <a16:creationId xmlns:a16="http://schemas.microsoft.com/office/drawing/2014/main" id="{BC5D601C-3E49-4B51-B498-798CF114C266}"/>
              </a:ext>
            </a:extLst>
          </p:cNvPr>
          <p:cNvSpPr txBox="1">
            <a:spLocks/>
          </p:cNvSpPr>
          <p:nvPr/>
        </p:nvSpPr>
        <p:spPr>
          <a:xfrm>
            <a:off x="-269924" y="6757230"/>
            <a:ext cx="3335171"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Prey loss</a:t>
            </a:r>
          </a:p>
        </p:txBody>
      </p:sp>
    </p:spTree>
    <p:extLst>
      <p:ext uri="{BB962C8B-B14F-4D97-AF65-F5344CB8AC3E}">
        <p14:creationId xmlns:p14="http://schemas.microsoft.com/office/powerpoint/2010/main" val="1858074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hutterstock_8724646">
            <a:extLst>
              <a:ext uri="{FF2B5EF4-FFF2-40B4-BE49-F238E27FC236}">
                <a16:creationId xmlns:a16="http://schemas.microsoft.com/office/drawing/2014/main" id="{8EF88E1B-FEEB-4B87-BE9C-487C98B6F76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688"/>
          <a:stretch/>
        </p:blipFill>
        <p:spPr bwMode="auto">
          <a:xfrm>
            <a:off x="2767694" y="2197249"/>
            <a:ext cx="7502354" cy="411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69590ED-4368-42A7-88A2-F8AE3124793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82204" y="685081"/>
            <a:ext cx="2909483" cy="4090255"/>
          </a:xfrm>
          <a:prstGeom prst="rect">
            <a:avLst/>
          </a:prstGeom>
        </p:spPr>
      </p:pic>
      <p:sp>
        <p:nvSpPr>
          <p:cNvPr id="7" name="TextBox 6"/>
          <p:cNvSpPr txBox="1"/>
          <p:nvPr/>
        </p:nvSpPr>
        <p:spPr>
          <a:xfrm>
            <a:off x="-879845" y="6751132"/>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Wild at heart</a:t>
            </a:r>
          </a:p>
        </p:txBody>
      </p:sp>
    </p:spTree>
    <p:extLst>
      <p:ext uri="{BB962C8B-B14F-4D97-AF65-F5344CB8AC3E}">
        <p14:creationId xmlns:p14="http://schemas.microsoft.com/office/powerpoint/2010/main" val="10677134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C5D601C-3E49-4B51-B498-798CF114C266}"/>
              </a:ext>
            </a:extLst>
          </p:cNvPr>
          <p:cNvSpPr txBox="1">
            <a:spLocks/>
          </p:cNvSpPr>
          <p:nvPr/>
        </p:nvSpPr>
        <p:spPr>
          <a:xfrm>
            <a:off x="0" y="6757230"/>
            <a:ext cx="2541082"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Disease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8032" y="790889"/>
            <a:ext cx="8576153" cy="5441092"/>
          </a:xfrm>
          <a:prstGeom prst="rect">
            <a:avLst/>
          </a:prstGeom>
        </p:spPr>
      </p:pic>
    </p:spTree>
    <p:extLst>
      <p:ext uri="{BB962C8B-B14F-4D97-AF65-F5344CB8AC3E}">
        <p14:creationId xmlns:p14="http://schemas.microsoft.com/office/powerpoint/2010/main" val="2302956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873B8B-4B96-43F3-B345-436D426E79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6850" y="788595"/>
            <a:ext cx="8258518" cy="5505678"/>
          </a:xfrm>
          <a:prstGeom prst="rect">
            <a:avLst/>
          </a:prstGeom>
        </p:spPr>
      </p:pic>
      <p:sp>
        <p:nvSpPr>
          <p:cNvPr id="8" name="Title 2">
            <a:extLst>
              <a:ext uri="{FF2B5EF4-FFF2-40B4-BE49-F238E27FC236}">
                <a16:creationId xmlns:a16="http://schemas.microsoft.com/office/drawing/2014/main" id="{BC5D601C-3E49-4B51-B498-798CF114C266}"/>
              </a:ext>
            </a:extLst>
          </p:cNvPr>
          <p:cNvSpPr txBox="1">
            <a:spLocks/>
          </p:cNvSpPr>
          <p:nvPr/>
        </p:nvSpPr>
        <p:spPr>
          <a:xfrm>
            <a:off x="26309" y="6757230"/>
            <a:ext cx="2541082"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Hunting</a:t>
            </a:r>
          </a:p>
        </p:txBody>
      </p:sp>
    </p:spTree>
    <p:extLst>
      <p:ext uri="{BB962C8B-B14F-4D97-AF65-F5344CB8AC3E}">
        <p14:creationId xmlns:p14="http://schemas.microsoft.com/office/powerpoint/2010/main" val="3667201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82404" y="3277369"/>
            <a:ext cx="6016151" cy="369332"/>
          </a:xfrm>
          <a:prstGeom prst="rect">
            <a:avLst/>
          </a:prstGeom>
          <a:noFill/>
        </p:spPr>
        <p:txBody>
          <a:bodyPr wrap="square" rtlCol="0">
            <a:spAutoFit/>
          </a:bodyPr>
          <a:lstStyle/>
          <a:p>
            <a:r>
              <a:rPr lang="en-GB" dirty="0">
                <a:hlinkClick r:id="rId3"/>
              </a:rPr>
              <a:t>https://www.youtube.com/watch?v=-jG-0wojixs</a:t>
            </a:r>
            <a:endParaRPr lang="en-GB" dirty="0"/>
          </a:p>
        </p:txBody>
      </p:sp>
    </p:spTree>
    <p:extLst>
      <p:ext uri="{BB962C8B-B14F-4D97-AF65-F5344CB8AC3E}">
        <p14:creationId xmlns:p14="http://schemas.microsoft.com/office/powerpoint/2010/main" val="29424530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BC5D601C-3E49-4B51-B498-798CF114C266}"/>
              </a:ext>
            </a:extLst>
          </p:cNvPr>
          <p:cNvSpPr txBox="1">
            <a:spLocks/>
          </p:cNvSpPr>
          <p:nvPr/>
        </p:nvSpPr>
        <p:spPr>
          <a:xfrm>
            <a:off x="-269924" y="6733753"/>
            <a:ext cx="5889301" cy="714681"/>
          </a:xfrm>
          <a:prstGeom prst="rect">
            <a:avLst/>
          </a:prstGeom>
        </p:spPr>
        <p:txBody>
          <a:bodyPr vert="horz" lIns="0" tIns="50419" rIns="100838" bIns="50419" rtlCol="0" anchor="ctr">
            <a:noAutofit/>
          </a:bodyPr>
          <a:lstStyle>
            <a:lvl1pPr algn="ctr" defTabSz="914400" rtl="0" eaLnBrk="1" latinLnBrk="0" hangingPunct="1">
              <a:spcBef>
                <a:spcPct val="0"/>
              </a:spcBef>
              <a:buNone/>
              <a:defRPr sz="2500" b="1" kern="1200">
                <a:solidFill>
                  <a:srgbClr val="008988"/>
                </a:solidFill>
                <a:latin typeface="Arial" pitchFamily="34" charset="0"/>
                <a:ea typeface="+mj-ea"/>
                <a:cs typeface="Arial" pitchFamily="34" charset="0"/>
              </a:defRPr>
            </a:lvl1pPr>
          </a:lstStyle>
          <a:p>
            <a:r>
              <a:rPr lang="en-US" sz="3970" dirty="0">
                <a:latin typeface="Comic Sans MS" panose="030F0702030302020204" pitchFamily="66" charset="0"/>
              </a:rPr>
              <a:t>Animals in captivity</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7441" y="714885"/>
            <a:ext cx="8496744" cy="5663686"/>
          </a:xfrm>
          <a:prstGeom prst="rect">
            <a:avLst/>
          </a:prstGeom>
        </p:spPr>
      </p:pic>
    </p:spTree>
    <p:extLst>
      <p:ext uri="{BB962C8B-B14F-4D97-AF65-F5344CB8AC3E}">
        <p14:creationId xmlns:p14="http://schemas.microsoft.com/office/powerpoint/2010/main" val="412603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415567" y="6752867"/>
            <a:ext cx="3294906" cy="1721562"/>
          </a:xfrm>
          <a:prstGeom prst="rect">
            <a:avLst/>
          </a:prstGeom>
          <a:noFill/>
          <a:ln w="9525">
            <a:noFill/>
            <a:miter lim="800000"/>
            <a:headEnd/>
            <a:tailEnd/>
          </a:ln>
        </p:spPr>
        <p:txBody>
          <a:bodyPr wrap="square">
            <a:spAutoFit/>
          </a:bodyPr>
          <a:lstStyle/>
          <a:p>
            <a:pPr algn="ctr"/>
            <a:r>
              <a:rPr lang="en-GB" sz="3970" b="1" dirty="0">
                <a:solidFill>
                  <a:srgbClr val="008080"/>
                </a:solidFill>
                <a:latin typeface="Comic Sans MS" panose="030F0702030302020204" pitchFamily="66" charset="0"/>
                <a:cs typeface="Arial" panose="020B0604020202020204" pitchFamily="34" charset="0"/>
              </a:rPr>
              <a:t>Activity</a:t>
            </a:r>
          </a:p>
          <a:p>
            <a:pPr algn="ctr"/>
            <a:endParaRPr lang="en-GB" sz="2647" dirty="0">
              <a:solidFill>
                <a:srgbClr val="00AC7F"/>
              </a:solidFill>
              <a:latin typeface="Calibri" pitchFamily="34" charset="0"/>
            </a:endParaRPr>
          </a:p>
          <a:p>
            <a:pPr algn="ctr"/>
            <a:endParaRPr lang="en-GB" sz="1985" dirty="0">
              <a:solidFill>
                <a:srgbClr val="00AC7F"/>
              </a:solidFill>
              <a:latin typeface="Calibri" pitchFamily="34" charset="0"/>
            </a:endParaRPr>
          </a:p>
          <a:p>
            <a:pPr algn="ctr"/>
            <a:endParaRPr lang="en-GB" sz="1985" dirty="0">
              <a:solidFill>
                <a:srgbClr val="00AC7F"/>
              </a:solidFill>
              <a:latin typeface="Calibri" pitchFamily="34" charset="0"/>
            </a:endParaRPr>
          </a:p>
        </p:txBody>
      </p:sp>
      <p:sp>
        <p:nvSpPr>
          <p:cNvPr id="5" name="TextBox 8"/>
          <p:cNvSpPr txBox="1">
            <a:spLocks noChangeArrowheads="1"/>
          </p:cNvSpPr>
          <p:nvPr/>
        </p:nvSpPr>
        <p:spPr bwMode="auto">
          <a:xfrm>
            <a:off x="899806" y="446255"/>
            <a:ext cx="9370241" cy="635430"/>
          </a:xfrm>
          <a:prstGeom prst="rect">
            <a:avLst/>
          </a:prstGeom>
          <a:noFill/>
          <a:ln w="9525">
            <a:noFill/>
            <a:miter lim="800000"/>
            <a:headEnd/>
            <a:tailEnd/>
          </a:ln>
        </p:spPr>
        <p:txBody>
          <a:bodyPr wrap="square">
            <a:spAutoFit/>
          </a:bodyPr>
          <a:lstStyle/>
          <a:p>
            <a:pPr algn="ctr"/>
            <a:r>
              <a:rPr lang="en-GB" sz="3529" b="1" dirty="0">
                <a:solidFill>
                  <a:srgbClr val="008080"/>
                </a:solidFill>
                <a:latin typeface="Comic Sans MS" panose="030F0702030302020204" pitchFamily="66" charset="0"/>
                <a:cs typeface="Arial" panose="020B0604020202020204" pitchFamily="34" charset="0"/>
              </a:rPr>
              <a:t>Match the animal to its habitat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4485" y="4682186"/>
            <a:ext cx="1932415" cy="152559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9503" y="4859760"/>
            <a:ext cx="1968447" cy="147633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1158" y="3241804"/>
            <a:ext cx="2396441" cy="159940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00362" y="5021702"/>
            <a:ext cx="1979040" cy="1236754"/>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436" y="4861385"/>
            <a:ext cx="1583458" cy="1606581"/>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0889" y="4956294"/>
            <a:ext cx="2045394" cy="1408666"/>
          </a:xfrm>
          <a:prstGeom prst="rect">
            <a:avLst/>
          </a:prstGeom>
        </p:spPr>
      </p:pic>
      <p:sp>
        <p:nvSpPr>
          <p:cNvPr id="20" name="TextBox 19"/>
          <p:cNvSpPr txBox="1"/>
          <p:nvPr/>
        </p:nvSpPr>
        <p:spPr>
          <a:xfrm>
            <a:off x="349027" y="4521198"/>
            <a:ext cx="407484"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a)</a:t>
            </a:r>
          </a:p>
        </p:txBody>
      </p:sp>
      <p:sp>
        <p:nvSpPr>
          <p:cNvPr id="22" name="TextBox 21"/>
          <p:cNvSpPr txBox="1"/>
          <p:nvPr/>
        </p:nvSpPr>
        <p:spPr>
          <a:xfrm>
            <a:off x="1321000" y="4461959"/>
            <a:ext cx="428322"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b)</a:t>
            </a:r>
          </a:p>
        </p:txBody>
      </p:sp>
      <p:sp>
        <p:nvSpPr>
          <p:cNvPr id="23" name="TextBox 22"/>
          <p:cNvSpPr txBox="1"/>
          <p:nvPr/>
        </p:nvSpPr>
        <p:spPr>
          <a:xfrm>
            <a:off x="3372451" y="4584700"/>
            <a:ext cx="409086"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c)</a:t>
            </a:r>
          </a:p>
        </p:txBody>
      </p:sp>
      <p:sp>
        <p:nvSpPr>
          <p:cNvPr id="24" name="TextBox 23"/>
          <p:cNvSpPr txBox="1"/>
          <p:nvPr/>
        </p:nvSpPr>
        <p:spPr>
          <a:xfrm>
            <a:off x="5460094" y="4626072"/>
            <a:ext cx="426720"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d)</a:t>
            </a:r>
          </a:p>
        </p:txBody>
      </p:sp>
      <p:sp>
        <p:nvSpPr>
          <p:cNvPr id="26" name="TextBox 25"/>
          <p:cNvSpPr txBox="1"/>
          <p:nvPr/>
        </p:nvSpPr>
        <p:spPr>
          <a:xfrm>
            <a:off x="7654086" y="4991479"/>
            <a:ext cx="417102"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e)</a:t>
            </a:r>
          </a:p>
        </p:txBody>
      </p:sp>
      <p:sp>
        <p:nvSpPr>
          <p:cNvPr id="27" name="TextBox 26"/>
          <p:cNvSpPr txBox="1"/>
          <p:nvPr/>
        </p:nvSpPr>
        <p:spPr>
          <a:xfrm>
            <a:off x="7972082" y="3241804"/>
            <a:ext cx="407484"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f)</a:t>
            </a:r>
          </a:p>
        </p:txBody>
      </p:sp>
      <p:sp>
        <p:nvSpPr>
          <p:cNvPr id="29" name="TextBox 28"/>
          <p:cNvSpPr txBox="1"/>
          <p:nvPr/>
        </p:nvSpPr>
        <p:spPr>
          <a:xfrm>
            <a:off x="1466447" y="1130198"/>
            <a:ext cx="362600"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1.</a:t>
            </a:r>
          </a:p>
        </p:txBody>
      </p:sp>
      <p:sp>
        <p:nvSpPr>
          <p:cNvPr id="30" name="TextBox 29"/>
          <p:cNvSpPr txBox="1"/>
          <p:nvPr/>
        </p:nvSpPr>
        <p:spPr>
          <a:xfrm>
            <a:off x="4508033" y="1198096"/>
            <a:ext cx="404278"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2.</a:t>
            </a:r>
          </a:p>
        </p:txBody>
      </p:sp>
      <p:sp>
        <p:nvSpPr>
          <p:cNvPr id="31" name="TextBox 30"/>
          <p:cNvSpPr txBox="1"/>
          <p:nvPr/>
        </p:nvSpPr>
        <p:spPr>
          <a:xfrm>
            <a:off x="7661331" y="1173206"/>
            <a:ext cx="404278"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3.</a:t>
            </a:r>
          </a:p>
        </p:txBody>
      </p:sp>
      <p:sp>
        <p:nvSpPr>
          <p:cNvPr id="32" name="TextBox 31"/>
          <p:cNvSpPr txBox="1"/>
          <p:nvPr/>
        </p:nvSpPr>
        <p:spPr>
          <a:xfrm>
            <a:off x="241451" y="2818015"/>
            <a:ext cx="404278"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4.</a:t>
            </a:r>
          </a:p>
        </p:txBody>
      </p:sp>
      <p:sp>
        <p:nvSpPr>
          <p:cNvPr id="33" name="TextBox 32"/>
          <p:cNvSpPr txBox="1"/>
          <p:nvPr/>
        </p:nvSpPr>
        <p:spPr>
          <a:xfrm>
            <a:off x="2677200" y="2818015"/>
            <a:ext cx="404278"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5.</a:t>
            </a:r>
          </a:p>
        </p:txBody>
      </p:sp>
      <p:sp>
        <p:nvSpPr>
          <p:cNvPr id="34" name="TextBox 33"/>
          <p:cNvSpPr txBox="1"/>
          <p:nvPr/>
        </p:nvSpPr>
        <p:spPr>
          <a:xfrm>
            <a:off x="5138626" y="2854689"/>
            <a:ext cx="404278" cy="397801"/>
          </a:xfrm>
          <a:prstGeom prst="rect">
            <a:avLst/>
          </a:prstGeom>
          <a:noFill/>
        </p:spPr>
        <p:txBody>
          <a:bodyPr wrap="none" rtlCol="0">
            <a:spAutoFit/>
          </a:bodyPr>
          <a:lstStyle/>
          <a:p>
            <a:r>
              <a:rPr lang="en-GB" sz="1985" dirty="0">
                <a:solidFill>
                  <a:srgbClr val="E92D82"/>
                </a:solidFill>
                <a:latin typeface="Comic Sans MS" panose="030F0702030302020204" pitchFamily="66" charset="0"/>
              </a:rPr>
              <a:t>6.</a:t>
            </a:r>
          </a:p>
        </p:txBody>
      </p: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16117" y="1238061"/>
            <a:ext cx="2311482" cy="1540988"/>
          </a:xfrm>
          <a:prstGeom prst="rect">
            <a:avLst/>
          </a:prstGeom>
        </p:spPr>
      </p:pic>
      <p:pic>
        <p:nvPicPr>
          <p:cNvPr id="6" name="Picture 5"/>
          <p:cNvPicPr>
            <a:picLocks noChangeAspect="1"/>
          </p:cNvPicPr>
          <p:nvPr/>
        </p:nvPicPr>
        <p:blipFill rotWithShape="1">
          <a:blip r:embed="rId10" cstate="print">
            <a:extLst>
              <a:ext uri="{28A0092B-C50C-407E-A947-70E740481C1C}">
                <a14:useLocalDpi xmlns:a14="http://schemas.microsoft.com/office/drawing/2010/main" val="0"/>
              </a:ext>
            </a:extLst>
          </a:blip>
          <a:srcRect r="10515"/>
          <a:stretch/>
        </p:blipFill>
        <p:spPr>
          <a:xfrm>
            <a:off x="645729" y="2840859"/>
            <a:ext cx="2044276" cy="1523155"/>
          </a:xfrm>
          <a:prstGeom prst="rect">
            <a:avLst/>
          </a:prstGeom>
        </p:spPr>
      </p:pic>
      <p:pic>
        <p:nvPicPr>
          <p:cNvPr id="35" name="Picture 34">
            <a:extLst>
              <a:ext uri="{FF2B5EF4-FFF2-40B4-BE49-F238E27FC236}">
                <a16:creationId xmlns:a16="http://schemas.microsoft.com/office/drawing/2014/main" id="{F92746A4-30A9-4F3F-B476-04D5A5082BB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86282" y="2882353"/>
            <a:ext cx="2331849" cy="1481661"/>
          </a:xfrm>
          <a:prstGeom prst="rect">
            <a:avLst/>
          </a:prstGeom>
        </p:spPr>
      </p:pic>
      <p:pic>
        <p:nvPicPr>
          <p:cNvPr id="36" name="Picture 35">
            <a:extLst>
              <a:ext uri="{FF2B5EF4-FFF2-40B4-BE49-F238E27FC236}">
                <a16:creationId xmlns:a16="http://schemas.microsoft.com/office/drawing/2014/main" id="{B1EA64B7-E9A2-43AE-81B5-4228885C6B5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9928" r="54280"/>
          <a:stretch/>
        </p:blipFill>
        <p:spPr>
          <a:xfrm>
            <a:off x="1873337" y="1220182"/>
            <a:ext cx="2520372" cy="1462141"/>
          </a:xfrm>
          <a:prstGeom prst="rect">
            <a:avLst/>
          </a:prstGeom>
        </p:spPr>
      </p:pic>
      <p:pic>
        <p:nvPicPr>
          <p:cNvPr id="37" name="Picture 36">
            <a:extLst>
              <a:ext uri="{FF2B5EF4-FFF2-40B4-BE49-F238E27FC236}">
                <a16:creationId xmlns:a16="http://schemas.microsoft.com/office/drawing/2014/main" id="{6673D555-E0D7-4DF0-B3EE-DBCB97A9737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98150" y="2895961"/>
            <a:ext cx="2187315" cy="1456246"/>
          </a:xfrm>
          <a:prstGeom prst="rect">
            <a:avLst/>
          </a:prstGeom>
        </p:spPr>
      </p:pic>
      <p:pic>
        <p:nvPicPr>
          <p:cNvPr id="38" name="Picture 37"/>
          <p:cNvPicPr>
            <a:picLocks noChangeAspect="1"/>
          </p:cNvPicPr>
          <p:nvPr/>
        </p:nvPicPr>
        <p:blipFill rotWithShape="1">
          <a:blip r:embed="rId14">
            <a:extLst>
              <a:ext uri="{28A0092B-C50C-407E-A947-70E740481C1C}">
                <a14:useLocalDpi xmlns:a14="http://schemas.microsoft.com/office/drawing/2010/main" val="0"/>
              </a:ext>
            </a:extLst>
          </a:blip>
          <a:srcRect t="14870" r="54724" b="45478"/>
          <a:stretch/>
        </p:blipFill>
        <p:spPr>
          <a:xfrm>
            <a:off x="5004227" y="1241094"/>
            <a:ext cx="2286689" cy="1493348"/>
          </a:xfrm>
          <a:prstGeom prst="rect">
            <a:avLst/>
          </a:prstGeom>
        </p:spPr>
      </p:pic>
    </p:spTree>
    <p:extLst>
      <p:ext uri="{BB962C8B-B14F-4D97-AF65-F5344CB8AC3E}">
        <p14:creationId xmlns:p14="http://schemas.microsoft.com/office/powerpoint/2010/main" val="49314257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269924" y="6733753"/>
            <a:ext cx="4880474" cy="2061077"/>
          </a:xfrm>
          <a:prstGeom prst="rect">
            <a:avLst/>
          </a:prstGeom>
          <a:noFill/>
          <a:ln w="9525">
            <a:noFill/>
            <a:miter lim="800000"/>
            <a:headEnd/>
            <a:tailEnd/>
          </a:ln>
        </p:spPr>
        <p:txBody>
          <a:bodyPr wrap="square">
            <a:spAutoFit/>
          </a:bodyPr>
          <a:lstStyle/>
          <a:p>
            <a:pPr algn="ctr"/>
            <a:r>
              <a:rPr lang="en-GB" sz="3970" b="1" dirty="0">
                <a:solidFill>
                  <a:srgbClr val="008080"/>
                </a:solidFill>
                <a:latin typeface="Comic Sans MS" panose="030F0702030302020204" pitchFamily="66" charset="0"/>
                <a:cs typeface="Arial" panose="020B0604020202020204" pitchFamily="34" charset="0"/>
              </a:rPr>
              <a:t>Habitat activity</a:t>
            </a:r>
          </a:p>
          <a:p>
            <a:pPr algn="ctr"/>
            <a:endParaRPr lang="en-GB" sz="3529" dirty="0">
              <a:solidFill>
                <a:srgbClr val="00AC7F"/>
              </a:solidFill>
              <a:latin typeface="Calibri" pitchFamily="34" charset="0"/>
            </a:endParaRPr>
          </a:p>
          <a:p>
            <a:pPr algn="ctr"/>
            <a:endParaRPr lang="en-GB" sz="2647" dirty="0">
              <a:solidFill>
                <a:srgbClr val="00AC7F"/>
              </a:solidFill>
              <a:latin typeface="Calibri" pitchFamily="34" charset="0"/>
            </a:endParaRPr>
          </a:p>
          <a:p>
            <a:pPr algn="ctr"/>
            <a:endParaRPr lang="en-GB" sz="2647" dirty="0">
              <a:solidFill>
                <a:srgbClr val="00AC7F"/>
              </a:solidFill>
              <a:latin typeface="Calibri" pitchFamily="34" charset="0"/>
            </a:endParaRPr>
          </a:p>
        </p:txBody>
      </p:sp>
      <p:pic>
        <p:nvPicPr>
          <p:cNvPr id="4" name="Picture 3" descr="A picture containing table&#10;&#10;Description generated with very high confidence">
            <a:extLst>
              <a:ext uri="{FF2B5EF4-FFF2-40B4-BE49-F238E27FC236}">
                <a16:creationId xmlns:a16="http://schemas.microsoft.com/office/drawing/2014/main" id="{80590EEB-DD05-450D-BE84-5BBF01652A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2508" y="469057"/>
            <a:ext cx="8028384" cy="6021288"/>
          </a:xfrm>
          <a:prstGeom prst="rect">
            <a:avLst/>
          </a:prstGeom>
        </p:spPr>
      </p:pic>
    </p:spTree>
    <p:extLst>
      <p:ext uri="{BB962C8B-B14F-4D97-AF65-F5344CB8AC3E}">
        <p14:creationId xmlns:p14="http://schemas.microsoft.com/office/powerpoint/2010/main" val="97750054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4154500" y="4031171"/>
            <a:ext cx="2463178" cy="2485937"/>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9164" t="7909" r="8051" b="7080"/>
          <a:stretch/>
        </p:blipFill>
        <p:spPr bwMode="auto">
          <a:xfrm>
            <a:off x="343944" y="2686076"/>
            <a:ext cx="3317583" cy="3811186"/>
          </a:xfrm>
          <a:prstGeom prst="rect">
            <a:avLst/>
          </a:prstGeom>
          <a:noFill/>
          <a:ln w="9525">
            <a:noFill/>
            <a:miter lim="800000"/>
            <a:headEnd/>
            <a:tailEnd/>
          </a:ln>
        </p:spPr>
      </p:pic>
      <p:sp>
        <p:nvSpPr>
          <p:cNvPr id="6" name="Rectangle 5"/>
          <p:cNvSpPr/>
          <p:nvPr/>
        </p:nvSpPr>
        <p:spPr>
          <a:xfrm>
            <a:off x="2408574" y="684481"/>
            <a:ext cx="5240982" cy="1008738"/>
          </a:xfrm>
          <a:prstGeom prst="rect">
            <a:avLst/>
          </a:prstGeom>
          <a:noFill/>
        </p:spPr>
        <p:txBody>
          <a:bodyPr wrap="square">
            <a:spAutoFit/>
          </a:bodyPr>
          <a:lstStyle/>
          <a:p>
            <a:pPr algn="ctr">
              <a:defRPr/>
            </a:pPr>
            <a:r>
              <a:rPr lang="en-US" sz="5955" dirty="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rPr>
              <a:t>Thanks!</a:t>
            </a:r>
          </a:p>
        </p:txBody>
      </p:sp>
      <p:pic>
        <p:nvPicPr>
          <p:cNvPr id="7"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r="21621" b="8007"/>
          <a:stretch/>
        </p:blipFill>
        <p:spPr bwMode="auto">
          <a:xfrm>
            <a:off x="6617678" y="922708"/>
            <a:ext cx="3158605" cy="5424558"/>
          </a:xfrm>
          <a:prstGeom prst="rect">
            <a:avLst/>
          </a:prstGeom>
          <a:noFill/>
        </p:spPr>
      </p:pic>
    </p:spTree>
    <p:extLst>
      <p:ext uri="{BB962C8B-B14F-4D97-AF65-F5344CB8AC3E}">
        <p14:creationId xmlns:p14="http://schemas.microsoft.com/office/powerpoint/2010/main" val="221615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810" y="6733753"/>
            <a:ext cx="610789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What do pets need?…</a:t>
            </a:r>
          </a:p>
        </p:txBody>
      </p:sp>
      <p:pic>
        <p:nvPicPr>
          <p:cNvPr id="6"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252137" y="474554"/>
            <a:ext cx="2159328" cy="2159328"/>
          </a:xfrm>
          <a:prstGeom prst="ellipse">
            <a:avLst/>
          </a:prstGeom>
          <a:noFill/>
          <a:effectLst>
            <a:softEdge rad="0"/>
          </a:effectLst>
        </p:spPr>
      </p:pic>
      <p:pic>
        <p:nvPicPr>
          <p:cNvPr id="7"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275763" y="3639790"/>
            <a:ext cx="2187087" cy="2187087"/>
          </a:xfrm>
          <a:prstGeom prst="ellipse">
            <a:avLst/>
          </a:prstGeom>
          <a:noFill/>
          <a:effectLst>
            <a:softEdge rad="0"/>
          </a:effectLst>
        </p:spPr>
      </p:pic>
      <p:pic>
        <p:nvPicPr>
          <p:cNvPr id="8" name="Picture 7" descr="Health Icon.jpg"/>
          <p:cNvPicPr>
            <a:picLocks noChangeAspect="1"/>
          </p:cNvPicPr>
          <p:nvPr/>
        </p:nvPicPr>
        <p:blipFill>
          <a:blip r:embed="rId5" cstate="print"/>
          <a:srcRect/>
          <a:stretch>
            <a:fillRect/>
          </a:stretch>
        </p:blipFill>
        <p:spPr bwMode="auto">
          <a:xfrm>
            <a:off x="3792659" y="1924235"/>
            <a:ext cx="2392309" cy="2189250"/>
          </a:xfrm>
          <a:prstGeom prst="rect">
            <a:avLst/>
          </a:prstGeom>
          <a:noFill/>
          <a:ln w="9525">
            <a:noFill/>
            <a:miter lim="800000"/>
            <a:headEnd/>
            <a:tailEnd/>
          </a:ln>
          <a:effectLst>
            <a:softEdge rad="0"/>
          </a:effectLst>
        </p:spPr>
      </p:pic>
      <p:pic>
        <p:nvPicPr>
          <p:cNvPr id="9" name="Picture 8"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18908" y="3639790"/>
            <a:ext cx="2160240" cy="2160240"/>
          </a:xfrm>
          <a:prstGeom prst="ellipse">
            <a:avLst/>
          </a:prstGeom>
          <a:noFill/>
        </p:spPr>
      </p:pic>
      <p:pic>
        <p:nvPicPr>
          <p:cNvPr id="10" name="Picture 9"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149834" y="397049"/>
            <a:ext cx="2152122" cy="2160209"/>
          </a:xfrm>
          <a:prstGeom prst="ellipse">
            <a:avLst/>
          </a:prstGeom>
          <a:noFill/>
        </p:spPr>
      </p:pic>
      <p:sp>
        <p:nvSpPr>
          <p:cNvPr id="11" name="TextBox 10"/>
          <p:cNvSpPr txBox="1"/>
          <p:nvPr/>
        </p:nvSpPr>
        <p:spPr>
          <a:xfrm>
            <a:off x="1153589" y="2695260"/>
            <a:ext cx="2160240" cy="523220"/>
          </a:xfrm>
          <a:prstGeom prst="rect">
            <a:avLst/>
          </a:prstGeom>
          <a:noFill/>
        </p:spPr>
        <p:txBody>
          <a:bodyPr wrap="square" rtlCol="0">
            <a:spAutoFit/>
          </a:bodyPr>
          <a:lstStyle/>
          <a:p>
            <a:pPr algn="ctr"/>
            <a:r>
              <a:rPr lang="en-GB" sz="2400" b="1" dirty="0">
                <a:solidFill>
                  <a:schemeClr val="accent4"/>
                </a:solidFill>
                <a:latin typeface="Comic Sans MS" panose="030F0702030302020204" pitchFamily="66" charset="0"/>
                <a:cs typeface="Arial" panose="020B0604020202020204" pitchFamily="34" charset="0"/>
              </a:rPr>
              <a:t> </a:t>
            </a:r>
            <a:r>
              <a:rPr lang="en-GB" sz="2800" b="1" dirty="0">
                <a:solidFill>
                  <a:schemeClr val="accent4"/>
                </a:solidFill>
                <a:latin typeface="Comic Sans MS" panose="030F0702030302020204" pitchFamily="66" charset="0"/>
                <a:cs typeface="Arial" panose="020B0604020202020204" pitchFamily="34" charset="0"/>
              </a:rPr>
              <a:t>A HOME</a:t>
            </a:r>
          </a:p>
        </p:txBody>
      </p:sp>
      <p:sp>
        <p:nvSpPr>
          <p:cNvPr id="12" name="TextBox 11"/>
          <p:cNvSpPr txBox="1"/>
          <p:nvPr/>
        </p:nvSpPr>
        <p:spPr>
          <a:xfrm>
            <a:off x="882204" y="5935512"/>
            <a:ext cx="3227578" cy="523220"/>
          </a:xfrm>
          <a:prstGeom prst="rect">
            <a:avLst/>
          </a:prstGeom>
          <a:noFill/>
        </p:spPr>
        <p:txBody>
          <a:bodyPr wrap="square" rtlCol="0">
            <a:spAutoFit/>
          </a:bodyPr>
          <a:lstStyle/>
          <a:p>
            <a:pPr algn="ctr"/>
            <a:r>
              <a:rPr lang="en-GB" sz="2800" b="1" dirty="0">
                <a:solidFill>
                  <a:schemeClr val="accent6"/>
                </a:solidFill>
                <a:latin typeface="Comic Sans MS" panose="030F0702030302020204" pitchFamily="66" charset="0"/>
                <a:cs typeface="Arial" panose="020B0604020202020204" pitchFamily="34" charset="0"/>
              </a:rPr>
              <a:t>FOOD &amp; WATER</a:t>
            </a:r>
          </a:p>
        </p:txBody>
      </p:sp>
      <p:sp>
        <p:nvSpPr>
          <p:cNvPr id="13" name="TextBox 12"/>
          <p:cNvSpPr txBox="1"/>
          <p:nvPr/>
        </p:nvSpPr>
        <p:spPr>
          <a:xfrm>
            <a:off x="4217873" y="3918903"/>
            <a:ext cx="1682106" cy="892552"/>
          </a:xfrm>
          <a:prstGeom prst="rect">
            <a:avLst/>
          </a:prstGeom>
          <a:noFill/>
        </p:spPr>
        <p:txBody>
          <a:bodyPr wrap="square" rtlCol="0">
            <a:spAutoFit/>
          </a:bodyPr>
          <a:lstStyle/>
          <a:p>
            <a:pPr algn="ctr"/>
            <a:endParaRPr lang="en-GB" sz="2400" dirty="0">
              <a:solidFill>
                <a:schemeClr val="accent1"/>
              </a:solidFill>
              <a:latin typeface="Comic Sans MS" panose="030F0702030302020204" pitchFamily="66" charset="0"/>
              <a:cs typeface="Arial" pitchFamily="34" charset="0"/>
            </a:endParaRPr>
          </a:p>
          <a:p>
            <a:pPr algn="ctr"/>
            <a:r>
              <a:rPr lang="en-GB" sz="2800" b="1" dirty="0">
                <a:solidFill>
                  <a:schemeClr val="accent1"/>
                </a:solidFill>
                <a:latin typeface="Comic Sans MS" panose="030F0702030302020204" pitchFamily="66" charset="0"/>
                <a:cs typeface="Arial" pitchFamily="34" charset="0"/>
              </a:rPr>
              <a:t>HEALTH</a:t>
            </a:r>
          </a:p>
        </p:txBody>
      </p:sp>
      <p:sp>
        <p:nvSpPr>
          <p:cNvPr id="14" name="Rectangle 13"/>
          <p:cNvSpPr/>
          <p:nvPr/>
        </p:nvSpPr>
        <p:spPr>
          <a:xfrm>
            <a:off x="6611897" y="5944883"/>
            <a:ext cx="3374262" cy="523220"/>
          </a:xfrm>
          <a:prstGeom prst="rect">
            <a:avLst/>
          </a:prstGeom>
        </p:spPr>
        <p:txBody>
          <a:bodyPr wrap="square">
            <a:spAutoFit/>
          </a:bodyPr>
          <a:lstStyle/>
          <a:p>
            <a:pPr algn="ctr"/>
            <a:r>
              <a:rPr lang="en-GB" sz="2800" b="1" dirty="0">
                <a:solidFill>
                  <a:schemeClr val="accent3"/>
                </a:solidFill>
                <a:latin typeface="Comic Sans MS" panose="030F0702030302020204" pitchFamily="66" charset="0"/>
                <a:cs typeface="Arial" panose="020B0604020202020204" pitchFamily="34" charset="0"/>
              </a:rPr>
              <a:t>EXERCISE &amp; FUN</a:t>
            </a:r>
          </a:p>
        </p:txBody>
      </p:sp>
      <p:sp>
        <p:nvSpPr>
          <p:cNvPr id="15" name="Rectangle 14"/>
          <p:cNvSpPr/>
          <p:nvPr/>
        </p:nvSpPr>
        <p:spPr>
          <a:xfrm>
            <a:off x="7149834" y="2695260"/>
            <a:ext cx="2298387" cy="523220"/>
          </a:xfrm>
          <a:prstGeom prst="rect">
            <a:avLst/>
          </a:prstGeom>
        </p:spPr>
        <p:txBody>
          <a:bodyPr wrap="square">
            <a:spAutoFit/>
          </a:bodyPr>
          <a:lstStyle/>
          <a:p>
            <a:pPr algn="ctr"/>
            <a:r>
              <a:rPr lang="en-GB" sz="2800"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268893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1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barn(inVertical)">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barn(inVertical)">
                                      <p:cBhvr>
                                        <p:cTn id="42" dur="500"/>
                                        <p:tgtEl>
                                          <p:spTgt spid="1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barn(inVertical)">
                                      <p:cBhvr>
                                        <p:cTn id="52" dur="500"/>
                                        <p:tgtEl>
                                          <p:spTgt spid="15">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3">
                                            <p:txEl>
                                              <p:pRg st="1" end="1"/>
                                            </p:txEl>
                                          </p:spTgt>
                                        </p:tgtEl>
                                        <p:attrNameLst>
                                          <p:attrName>style.visibility</p:attrName>
                                        </p:attrNameLst>
                                      </p:cBhvr>
                                      <p:to>
                                        <p:strVal val="visible"/>
                                      </p:to>
                                    </p:set>
                                    <p:animEffect transition="in" filter="barn(inVertical)">
                                      <p:cBhvr>
                                        <p:cTn id="57"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27" name="Title 1"/>
          <p:cNvSpPr>
            <a:spLocks noGrp="1"/>
          </p:cNvSpPr>
          <p:nvPr>
            <p:ph type="title"/>
          </p:nvPr>
        </p:nvSpPr>
        <p:spPr>
          <a:xfrm>
            <a:off x="172157" y="6784861"/>
            <a:ext cx="8179109" cy="692564"/>
          </a:xfrm>
        </p:spPr>
        <p:txBody>
          <a:bodyPr>
            <a:normAutofit/>
          </a:bodyPr>
          <a:lstStyle/>
          <a:p>
            <a:r>
              <a:rPr lang="en-GB" sz="3088" i="1" dirty="0"/>
              <a:t>The UK’s leading vet charity …</a:t>
            </a:r>
          </a:p>
        </p:txBody>
      </p:sp>
      <p:sp>
        <p:nvSpPr>
          <p:cNvPr id="28" name="TextBox 27"/>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29" name="Picture 28"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43316" y="237375"/>
            <a:ext cx="6166738" cy="1514639"/>
          </a:xfrm>
          <a:prstGeom prst="rect">
            <a:avLst/>
          </a:prstGeom>
          <a:noFill/>
        </p:spPr>
        <p:txBody>
          <a:bodyPr wrap="square" lIns="88384" tIns="44193" rIns="88384" bIns="44193" rtlCol="0">
            <a:spAutoFit/>
          </a:bodyPr>
          <a:lstStyle/>
          <a:p>
            <a:pPr>
              <a:buFont typeface="Arial" pitchFamily="34" charset="0"/>
              <a:buNone/>
            </a:pPr>
            <a:endParaRPr lang="en-GB" sz="1985" dirty="0"/>
          </a:p>
          <a:p>
            <a:pPr>
              <a:buClr>
                <a:srgbClr val="008988"/>
              </a:buClr>
            </a:pPr>
            <a:r>
              <a:rPr lang="en-GB" sz="2426" dirty="0">
                <a:solidFill>
                  <a:srgbClr val="008988"/>
                </a:solidFill>
                <a:latin typeface="Arial" pitchFamily="34" charset="0"/>
                <a:cs typeface="Arial" pitchFamily="34" charset="0"/>
              </a:rPr>
              <a:t>PDSA is a </a:t>
            </a:r>
            <a:r>
              <a:rPr lang="en-GB" sz="2426" b="1" dirty="0">
                <a:solidFill>
                  <a:srgbClr val="008988"/>
                </a:solidFill>
                <a:latin typeface="Arial" pitchFamily="34" charset="0"/>
                <a:cs typeface="Arial" pitchFamily="34" charset="0"/>
              </a:rPr>
              <a:t>100</a:t>
            </a:r>
            <a:r>
              <a:rPr lang="en-GB" sz="2426" dirty="0">
                <a:solidFill>
                  <a:srgbClr val="008988"/>
                </a:solidFill>
                <a:latin typeface="Arial" pitchFamily="34" charset="0"/>
                <a:cs typeface="Arial" pitchFamily="34" charset="0"/>
              </a:rPr>
              <a:t> year old charity who have been treating sick and injured pets since 1917</a:t>
            </a:r>
          </a:p>
        </p:txBody>
      </p:sp>
      <p:sp>
        <p:nvSpPr>
          <p:cNvPr id="32" name="TextBox 31"/>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Arial" panose="020B0604020202020204" pitchFamily="34" charset="0"/>
                <a:cs typeface="Arial" panose="020B0604020202020204" pitchFamily="34" charset="0"/>
              </a:rPr>
              <a:t>They help one sick or injured pet every 5 seconds!</a:t>
            </a:r>
          </a:p>
        </p:txBody>
      </p:sp>
      <p:sp>
        <p:nvSpPr>
          <p:cNvPr id="33" name="TextBox 32"/>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Arial" panose="020B0604020202020204" pitchFamily="34" charset="0"/>
                <a:cs typeface="Arial" panose="020B0604020202020204" pitchFamily="34" charset="0"/>
              </a:rPr>
              <a:t>They</a:t>
            </a:r>
            <a:r>
              <a:rPr lang="en-GB" sz="1985" dirty="0">
                <a:solidFill>
                  <a:srgbClr val="008988"/>
                </a:solidFill>
              </a:rPr>
              <a:t> </a:t>
            </a:r>
            <a:r>
              <a:rPr lang="en-GB" sz="2426" dirty="0">
                <a:solidFill>
                  <a:srgbClr val="008988"/>
                </a:solidFill>
                <a:latin typeface="Arial" pitchFamily="34" charset="0"/>
                <a:cs typeface="Arial" pitchFamily="34" charset="0"/>
              </a:rPr>
              <a:t>have Pet Hospitals all over the UK</a:t>
            </a:r>
          </a:p>
        </p:txBody>
      </p:sp>
      <p:sp>
        <p:nvSpPr>
          <p:cNvPr id="34" name="Rectangle 33"/>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35" name="Rectangle 34"/>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Arial" pitchFamily="34" charset="0"/>
                <a:cs typeface="Arial" pitchFamily="34" charset="0"/>
              </a:rPr>
              <a:t>It costs the charity more than </a:t>
            </a:r>
          </a:p>
          <a:p>
            <a:r>
              <a:rPr lang="en-GB" sz="2426" b="1" dirty="0">
                <a:solidFill>
                  <a:srgbClr val="008988"/>
                </a:solidFill>
                <a:latin typeface="Arial" pitchFamily="34" charset="0"/>
                <a:cs typeface="Arial" pitchFamily="34" charset="0"/>
              </a:rPr>
              <a:t>£1 million </a:t>
            </a:r>
            <a:r>
              <a:rPr lang="en-GB" sz="2426" dirty="0">
                <a:solidFill>
                  <a:srgbClr val="008988"/>
                </a:solidFill>
                <a:latin typeface="Arial" pitchFamily="34" charset="0"/>
                <a:cs typeface="Arial" pitchFamily="34" charset="0"/>
              </a:rPr>
              <a:t>every week to do their work</a:t>
            </a:r>
          </a:p>
        </p:txBody>
      </p:sp>
      <p:sp>
        <p:nvSpPr>
          <p:cNvPr id="36" name="TextBox 35"/>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600346" y="754739"/>
            <a:ext cx="3493387" cy="2872877"/>
          </a:xfrm>
          <a:prstGeom prst="rect">
            <a:avLst/>
          </a:prstGeom>
        </p:spPr>
      </p:pic>
    </p:spTree>
    <p:extLst>
      <p:ext uri="{BB962C8B-B14F-4D97-AF65-F5344CB8AC3E}">
        <p14:creationId xmlns:p14="http://schemas.microsoft.com/office/powerpoint/2010/main" val="250706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BDF1134-D598-4EAC-85FA-6BD49F57FBAE}"/>
              </a:ext>
            </a:extLst>
          </p:cNvPr>
          <p:cNvGrpSpPr/>
          <p:nvPr/>
        </p:nvGrpSpPr>
        <p:grpSpPr>
          <a:xfrm>
            <a:off x="363825" y="521257"/>
            <a:ext cx="9951427" cy="5847112"/>
            <a:chOff x="363825" y="521257"/>
            <a:chExt cx="8384639" cy="5143619"/>
          </a:xfrm>
        </p:grpSpPr>
        <p:sp>
          <p:nvSpPr>
            <p:cNvPr id="2" name="Rectangle 1">
              <a:extLst>
                <a:ext uri="{FF2B5EF4-FFF2-40B4-BE49-F238E27FC236}">
                  <a16:creationId xmlns:a16="http://schemas.microsoft.com/office/drawing/2014/main" id="{050A7E77-0B41-42BF-A57C-A6D9C212593D}"/>
                </a:ext>
              </a:extLst>
            </p:cNvPr>
            <p:cNvSpPr/>
            <p:nvPr/>
          </p:nvSpPr>
          <p:spPr>
            <a:xfrm>
              <a:off x="395536" y="2852935"/>
              <a:ext cx="2448272" cy="2811941"/>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
              </a:r>
            </a:p>
          </p:txBody>
        </p:sp>
        <p:sp>
          <p:nvSpPr>
            <p:cNvPr id="3" name="Rectangle 2">
              <a:extLst>
                <a:ext uri="{FF2B5EF4-FFF2-40B4-BE49-F238E27FC236}">
                  <a16:creationId xmlns:a16="http://schemas.microsoft.com/office/drawing/2014/main" id="{89A56F5D-A8F7-4827-AF56-0C0CF510416F}"/>
                </a:ext>
              </a:extLst>
            </p:cNvPr>
            <p:cNvSpPr/>
            <p:nvPr/>
          </p:nvSpPr>
          <p:spPr>
            <a:xfrm>
              <a:off x="3347864" y="2852934"/>
              <a:ext cx="2448272" cy="280831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FC383AD5-2841-4D19-8BB9-7E835A7EC660}"/>
                </a:ext>
              </a:extLst>
            </p:cNvPr>
            <p:cNvSpPr/>
            <p:nvPr/>
          </p:nvSpPr>
          <p:spPr>
            <a:xfrm>
              <a:off x="6300192" y="2852933"/>
              <a:ext cx="2448272" cy="2809689"/>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2C069DEF-41F2-4537-881E-CB7B5FAD71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3985" y="2996952"/>
              <a:ext cx="732433" cy="705578"/>
            </a:xfrm>
            <a:prstGeom prst="rect">
              <a:avLst/>
            </a:prstGeom>
          </p:spPr>
        </p:pic>
        <p:pic>
          <p:nvPicPr>
            <p:cNvPr id="6" name="Picture 5">
              <a:extLst>
                <a:ext uri="{FF2B5EF4-FFF2-40B4-BE49-F238E27FC236}">
                  <a16:creationId xmlns:a16="http://schemas.microsoft.com/office/drawing/2014/main" id="{B621180D-876C-455E-866D-0C16F8EEF0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8845" y="2996952"/>
              <a:ext cx="732433" cy="705578"/>
            </a:xfrm>
            <a:prstGeom prst="rect">
              <a:avLst/>
            </a:prstGeom>
          </p:spPr>
        </p:pic>
        <p:pic>
          <p:nvPicPr>
            <p:cNvPr id="7" name="Picture 6">
              <a:extLst>
                <a:ext uri="{FF2B5EF4-FFF2-40B4-BE49-F238E27FC236}">
                  <a16:creationId xmlns:a16="http://schemas.microsoft.com/office/drawing/2014/main" id="{46C481B7-193A-4AFC-9401-3729990277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9647" y="3000017"/>
              <a:ext cx="732433" cy="705578"/>
            </a:xfrm>
            <a:prstGeom prst="rect">
              <a:avLst/>
            </a:prstGeom>
          </p:spPr>
        </p:pic>
        <p:pic>
          <p:nvPicPr>
            <p:cNvPr id="8" name="Picture 7">
              <a:extLst>
                <a:ext uri="{FF2B5EF4-FFF2-40B4-BE49-F238E27FC236}">
                  <a16:creationId xmlns:a16="http://schemas.microsoft.com/office/drawing/2014/main" id="{09B6820F-73F9-4E2E-AF30-6CA385CEB4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99513" y="2993887"/>
              <a:ext cx="732433" cy="705578"/>
            </a:xfrm>
            <a:prstGeom prst="rect">
              <a:avLst/>
            </a:prstGeom>
          </p:spPr>
        </p:pic>
        <p:pic>
          <p:nvPicPr>
            <p:cNvPr id="9" name="Picture 8">
              <a:extLst>
                <a:ext uri="{FF2B5EF4-FFF2-40B4-BE49-F238E27FC236}">
                  <a16:creationId xmlns:a16="http://schemas.microsoft.com/office/drawing/2014/main" id="{1541801D-A0F6-4BA2-A9A8-0EB8F964C5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4288" y="2996952"/>
              <a:ext cx="729251" cy="702513"/>
            </a:xfrm>
            <a:prstGeom prst="rect">
              <a:avLst/>
            </a:prstGeom>
          </p:spPr>
        </p:pic>
        <p:pic>
          <p:nvPicPr>
            <p:cNvPr id="10" name="Picture 9">
              <a:extLst>
                <a:ext uri="{FF2B5EF4-FFF2-40B4-BE49-F238E27FC236}">
                  <a16:creationId xmlns:a16="http://schemas.microsoft.com/office/drawing/2014/main" id="{D530BA05-FD29-4D73-807A-B0A9BC4C70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2993887"/>
              <a:ext cx="732433" cy="705578"/>
            </a:xfrm>
            <a:prstGeom prst="rect">
              <a:avLst/>
            </a:prstGeom>
          </p:spPr>
        </p:pic>
        <p:sp>
          <p:nvSpPr>
            <p:cNvPr id="11" name="TextBox 10">
              <a:extLst>
                <a:ext uri="{FF2B5EF4-FFF2-40B4-BE49-F238E27FC236}">
                  <a16:creationId xmlns:a16="http://schemas.microsoft.com/office/drawing/2014/main" id="{21965DB5-9928-4942-81E9-AC108713CC84}"/>
                </a:ext>
              </a:extLst>
            </p:cNvPr>
            <p:cNvSpPr txBox="1"/>
            <p:nvPr/>
          </p:nvSpPr>
          <p:spPr>
            <a:xfrm>
              <a:off x="382069" y="521257"/>
              <a:ext cx="3356776" cy="400110"/>
            </a:xfrm>
            <a:prstGeom prst="rect">
              <a:avLst/>
            </a:prstGeom>
            <a:noFill/>
          </p:spPr>
          <p:txBody>
            <a:bodyPr wrap="square" rtlCol="0">
              <a:spAutoFit/>
            </a:bodyPr>
            <a:lstStyle/>
            <a:p>
              <a:r>
                <a:rPr lang="en-GB" sz="2000" b="1" dirty="0">
                  <a:solidFill>
                    <a:srgbClr val="008080"/>
                  </a:solidFill>
                  <a:latin typeface="Comic Sans MS" panose="030F0702030302020204" pitchFamily="66" charset="0"/>
                </a:rPr>
                <a:t>Learning Objectives</a:t>
              </a:r>
            </a:p>
          </p:txBody>
        </p:sp>
        <p:sp>
          <p:nvSpPr>
            <p:cNvPr id="12" name="TextBox 11">
              <a:extLst>
                <a:ext uri="{FF2B5EF4-FFF2-40B4-BE49-F238E27FC236}">
                  <a16:creationId xmlns:a16="http://schemas.microsoft.com/office/drawing/2014/main" id="{9FC79735-F4EF-4BCB-99AA-935FAD4F24DF}"/>
                </a:ext>
              </a:extLst>
            </p:cNvPr>
            <p:cNvSpPr txBox="1"/>
            <p:nvPr/>
          </p:nvSpPr>
          <p:spPr>
            <a:xfrm>
              <a:off x="363825" y="2313272"/>
              <a:ext cx="3356776" cy="400110"/>
            </a:xfrm>
            <a:prstGeom prst="rect">
              <a:avLst/>
            </a:prstGeom>
            <a:noFill/>
          </p:spPr>
          <p:txBody>
            <a:bodyPr wrap="square" rtlCol="0">
              <a:spAutoFit/>
            </a:bodyPr>
            <a:lstStyle/>
            <a:p>
              <a:r>
                <a:rPr lang="en-GB" sz="2000" b="1" dirty="0">
                  <a:solidFill>
                    <a:srgbClr val="FF0066"/>
                  </a:solidFill>
                  <a:latin typeface="Comic Sans MS" panose="030F0702030302020204" pitchFamily="66" charset="0"/>
                </a:rPr>
                <a:t>Learning Outcomes</a:t>
              </a:r>
            </a:p>
          </p:txBody>
        </p:sp>
        <p:sp>
          <p:nvSpPr>
            <p:cNvPr id="13" name="TextBox 12">
              <a:extLst>
                <a:ext uri="{FF2B5EF4-FFF2-40B4-BE49-F238E27FC236}">
                  <a16:creationId xmlns:a16="http://schemas.microsoft.com/office/drawing/2014/main" id="{3E88D201-2B95-467F-92D4-C2FC21442EC5}"/>
                </a:ext>
              </a:extLst>
            </p:cNvPr>
            <p:cNvSpPr txBox="1"/>
            <p:nvPr/>
          </p:nvSpPr>
          <p:spPr>
            <a:xfrm>
              <a:off x="363825" y="3842083"/>
              <a:ext cx="2448272" cy="1055912"/>
            </a:xfrm>
            <a:prstGeom prst="rect">
              <a:avLst/>
            </a:prstGeom>
            <a:noFill/>
          </p:spPr>
          <p:txBody>
            <a:bodyPr wrap="square" rtlCol="0">
              <a:spAutoFit/>
            </a:bodyPr>
            <a:lstStyle/>
            <a:p>
              <a:pPr algn="ctr"/>
              <a:r>
                <a:rPr lang="en-GB" sz="2400" dirty="0">
                  <a:latin typeface="Comic Sans MS" panose="030F0702030302020204" pitchFamily="66" charset="0"/>
                </a:rPr>
                <a:t>I can define what is meant by the term habitat.</a:t>
              </a:r>
            </a:p>
          </p:txBody>
        </p:sp>
        <p:sp>
          <p:nvSpPr>
            <p:cNvPr id="14" name="TextBox 13">
              <a:extLst>
                <a:ext uri="{FF2B5EF4-FFF2-40B4-BE49-F238E27FC236}">
                  <a16:creationId xmlns:a16="http://schemas.microsoft.com/office/drawing/2014/main" id="{3651E644-80D6-43AC-89B9-FF4B273E209B}"/>
                </a:ext>
              </a:extLst>
            </p:cNvPr>
            <p:cNvSpPr txBox="1"/>
            <p:nvPr/>
          </p:nvSpPr>
          <p:spPr>
            <a:xfrm>
              <a:off x="3347863" y="3891582"/>
              <a:ext cx="2448273" cy="731016"/>
            </a:xfrm>
            <a:prstGeom prst="rect">
              <a:avLst/>
            </a:prstGeom>
            <a:noFill/>
          </p:spPr>
          <p:txBody>
            <a:bodyPr wrap="square" rtlCol="0">
              <a:spAutoFit/>
            </a:bodyPr>
            <a:lstStyle/>
            <a:p>
              <a:pPr algn="ctr"/>
              <a:r>
                <a:rPr lang="en-GB" sz="2400" dirty="0">
                  <a:latin typeface="Comic Sans MS" panose="030F0702030302020204" pitchFamily="66" charset="0"/>
                </a:rPr>
                <a:t>I can describe an animal’s habitat.</a:t>
              </a:r>
            </a:p>
          </p:txBody>
        </p:sp>
        <p:sp>
          <p:nvSpPr>
            <p:cNvPr id="15" name="TextBox 14">
              <a:extLst>
                <a:ext uri="{FF2B5EF4-FFF2-40B4-BE49-F238E27FC236}">
                  <a16:creationId xmlns:a16="http://schemas.microsoft.com/office/drawing/2014/main" id="{97047B9E-8DDF-4FDB-9CB1-56884EF96F57}"/>
                </a:ext>
              </a:extLst>
            </p:cNvPr>
            <p:cNvSpPr txBox="1"/>
            <p:nvPr/>
          </p:nvSpPr>
          <p:spPr>
            <a:xfrm>
              <a:off x="6240537" y="3806115"/>
              <a:ext cx="2448272" cy="1380807"/>
            </a:xfrm>
            <a:prstGeom prst="rect">
              <a:avLst/>
            </a:prstGeom>
            <a:noFill/>
          </p:spPr>
          <p:txBody>
            <a:bodyPr wrap="square" rtlCol="0">
              <a:spAutoFit/>
            </a:bodyPr>
            <a:lstStyle/>
            <a:p>
              <a:pPr algn="ctr"/>
              <a:r>
                <a:rPr lang="en-GB" sz="2400" dirty="0">
                  <a:latin typeface="Comic Sans MS" panose="030F0702030302020204" pitchFamily="66" charset="0"/>
                </a:rPr>
                <a:t>I can explain why different animals need different habitats.</a:t>
              </a:r>
            </a:p>
          </p:txBody>
        </p:sp>
      </p:grpSp>
      <p:sp>
        <p:nvSpPr>
          <p:cNvPr id="17" name="TextBox 16">
            <a:extLst>
              <a:ext uri="{FF2B5EF4-FFF2-40B4-BE49-F238E27FC236}">
                <a16:creationId xmlns:a16="http://schemas.microsoft.com/office/drawing/2014/main" id="{1E45072D-A752-4A53-9266-2F175365E584}"/>
              </a:ext>
            </a:extLst>
          </p:cNvPr>
          <p:cNvSpPr txBox="1"/>
          <p:nvPr/>
        </p:nvSpPr>
        <p:spPr>
          <a:xfrm>
            <a:off x="401462" y="976090"/>
            <a:ext cx="10291938" cy="1323439"/>
          </a:xfrm>
          <a:prstGeom prst="rect">
            <a:avLst/>
          </a:prstGeom>
          <a:noFill/>
        </p:spPr>
        <p:txBody>
          <a:bodyPr wrap="square" rtlCol="0">
            <a:spAutoFit/>
          </a:bodyPr>
          <a:lstStyle/>
          <a:p>
            <a:pPr marL="342900" indent="-342900">
              <a:buFontTx/>
              <a:buChar char="-"/>
            </a:pPr>
            <a:r>
              <a:rPr lang="en-GB" sz="2000" dirty="0">
                <a:latin typeface="Comic Sans MS" panose="030F0702030302020204" pitchFamily="66" charset="0"/>
              </a:rPr>
              <a:t>To be able to define what is meant by the term habitat</a:t>
            </a:r>
          </a:p>
          <a:p>
            <a:pPr marL="342900" indent="-342900">
              <a:buFontTx/>
              <a:buChar char="-"/>
            </a:pPr>
            <a:r>
              <a:rPr lang="en-GB" sz="2000" dirty="0">
                <a:latin typeface="Comic Sans MS" panose="030F0702030302020204" pitchFamily="66" charset="0"/>
              </a:rPr>
              <a:t>To learn that animals require different things in their habitats</a:t>
            </a:r>
          </a:p>
          <a:p>
            <a:pPr marL="342900" indent="-342900">
              <a:buFontTx/>
              <a:buChar char="-"/>
            </a:pPr>
            <a:r>
              <a:rPr lang="en-GB" sz="2000" dirty="0">
                <a:latin typeface="Comic Sans MS" panose="030F0702030302020204" pitchFamily="66" charset="0"/>
              </a:rPr>
              <a:t>To explain why a habitat would be suitable or unsuitable for a particular animal</a:t>
            </a:r>
          </a:p>
          <a:p>
            <a:pPr marL="342900" indent="-342900">
              <a:buFontTx/>
              <a:buChar char="-"/>
            </a:pPr>
            <a:r>
              <a:rPr lang="en-GB" sz="2000" dirty="0">
                <a:latin typeface="Comic Sans MS" panose="030F0702030302020204" pitchFamily="66" charset="0"/>
              </a:rPr>
              <a:t>To recognise how a habitat meets the needs of an animal</a:t>
            </a:r>
          </a:p>
        </p:txBody>
      </p:sp>
    </p:spTree>
    <p:extLst>
      <p:ext uri="{BB962C8B-B14F-4D97-AF65-F5344CB8AC3E}">
        <p14:creationId xmlns:p14="http://schemas.microsoft.com/office/powerpoint/2010/main" val="181119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5D601C-3E49-4B51-B498-798CF114C266}"/>
              </a:ext>
            </a:extLst>
          </p:cNvPr>
          <p:cNvSpPr>
            <a:spLocks noGrp="1"/>
          </p:cNvSpPr>
          <p:nvPr>
            <p:ph type="title"/>
          </p:nvPr>
        </p:nvSpPr>
        <p:spPr>
          <a:xfrm>
            <a:off x="234132" y="6733753"/>
            <a:ext cx="3449091" cy="714681"/>
          </a:xfrm>
        </p:spPr>
        <p:txBody>
          <a:bodyPr>
            <a:normAutofit fontScale="90000"/>
          </a:bodyPr>
          <a:lstStyle/>
          <a:p>
            <a:r>
              <a:rPr lang="en-US" sz="4411" dirty="0">
                <a:latin typeface="Comic Sans MS" panose="030F0702030302020204" pitchFamily="66" charset="0"/>
              </a:rPr>
              <a:t>Habitats</a:t>
            </a:r>
          </a:p>
        </p:txBody>
      </p:sp>
      <p:pic>
        <p:nvPicPr>
          <p:cNvPr id="6" name="Picture 5">
            <a:extLst>
              <a:ext uri="{FF2B5EF4-FFF2-40B4-BE49-F238E27FC236}">
                <a16:creationId xmlns:a16="http://schemas.microsoft.com/office/drawing/2014/main" id="{A494A1EB-6519-456B-8D1C-71D4002224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04" y="1028117"/>
            <a:ext cx="9005033" cy="5065012"/>
          </a:xfrm>
          <a:prstGeom prst="rect">
            <a:avLst/>
          </a:prstGeom>
        </p:spPr>
      </p:pic>
      <p:sp>
        <p:nvSpPr>
          <p:cNvPr id="4" name="TextBox 3">
            <a:extLst>
              <a:ext uri="{FF2B5EF4-FFF2-40B4-BE49-F238E27FC236}">
                <a16:creationId xmlns:a16="http://schemas.microsoft.com/office/drawing/2014/main" id="{55B174C1-4230-4770-89A1-FD330DCEC340}"/>
              </a:ext>
            </a:extLst>
          </p:cNvPr>
          <p:cNvSpPr txBox="1"/>
          <p:nvPr/>
        </p:nvSpPr>
        <p:spPr>
          <a:xfrm>
            <a:off x="882204" y="2053233"/>
            <a:ext cx="9235132" cy="2123658"/>
          </a:xfrm>
          <a:prstGeom prst="rect">
            <a:avLst/>
          </a:prstGeom>
          <a:noFill/>
        </p:spPr>
        <p:txBody>
          <a:bodyPr wrap="square" rtlCol="0">
            <a:spAutoFit/>
          </a:bodyPr>
          <a:lstStyle/>
          <a:p>
            <a:pPr algn="ctr"/>
            <a:r>
              <a:rPr lang="en-GB" sz="6600" b="1" dirty="0">
                <a:solidFill>
                  <a:srgbClr val="008080"/>
                </a:solidFill>
                <a:latin typeface="Comic Sans MS" panose="030F0702030302020204" pitchFamily="66" charset="0"/>
                <a:cs typeface="Arial" panose="020B0604020202020204" pitchFamily="34" charset="0"/>
              </a:rPr>
              <a:t>What do animals need from their habitats?</a:t>
            </a:r>
          </a:p>
        </p:txBody>
      </p:sp>
    </p:spTree>
    <p:extLst>
      <p:ext uri="{BB962C8B-B14F-4D97-AF65-F5344CB8AC3E}">
        <p14:creationId xmlns:p14="http://schemas.microsoft.com/office/powerpoint/2010/main" val="179737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5D601C-3E49-4B51-B498-798CF114C266}"/>
              </a:ext>
            </a:extLst>
          </p:cNvPr>
          <p:cNvSpPr>
            <a:spLocks noGrp="1"/>
          </p:cNvSpPr>
          <p:nvPr>
            <p:ph type="title"/>
          </p:nvPr>
        </p:nvSpPr>
        <p:spPr>
          <a:xfrm>
            <a:off x="234132" y="6757230"/>
            <a:ext cx="3449091" cy="714681"/>
          </a:xfrm>
        </p:spPr>
        <p:txBody>
          <a:bodyPr>
            <a:normAutofit fontScale="90000"/>
          </a:bodyPr>
          <a:lstStyle/>
          <a:p>
            <a:r>
              <a:rPr lang="en-US" sz="4411" dirty="0">
                <a:latin typeface="Comic Sans MS" panose="030F0702030302020204" pitchFamily="66" charset="0"/>
              </a:rPr>
              <a:t>Grassland</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6259" y="784403"/>
            <a:ext cx="8069922" cy="5379948"/>
          </a:xfrm>
          <a:prstGeom prst="rect">
            <a:avLst/>
          </a:prstGeom>
        </p:spPr>
      </p:pic>
    </p:spTree>
    <p:extLst>
      <p:ext uri="{BB962C8B-B14F-4D97-AF65-F5344CB8AC3E}">
        <p14:creationId xmlns:p14="http://schemas.microsoft.com/office/powerpoint/2010/main" val="3797082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161C3C-BAA5-454F-9E44-ECA86A83F2FD}"/>
              </a:ext>
            </a:extLst>
          </p:cNvPr>
          <p:cNvSpPr>
            <a:spLocks noGrp="1"/>
          </p:cNvSpPr>
          <p:nvPr>
            <p:ph type="title"/>
          </p:nvPr>
        </p:nvSpPr>
        <p:spPr>
          <a:xfrm>
            <a:off x="306140" y="6757230"/>
            <a:ext cx="3449091" cy="714679"/>
          </a:xfrm>
        </p:spPr>
        <p:txBody>
          <a:bodyPr>
            <a:normAutofit/>
          </a:bodyPr>
          <a:lstStyle/>
          <a:p>
            <a:r>
              <a:rPr lang="en-US" sz="3970" dirty="0">
                <a:latin typeface="Comic Sans MS" panose="030F0702030302020204" pitchFamily="66" charset="0"/>
              </a:rPr>
              <a:t>Desert</a:t>
            </a:r>
          </a:p>
        </p:txBody>
      </p:sp>
      <p:pic>
        <p:nvPicPr>
          <p:cNvPr id="5" name="Picture 4">
            <a:extLst>
              <a:ext uri="{FF2B5EF4-FFF2-40B4-BE49-F238E27FC236}">
                <a16:creationId xmlns:a16="http://schemas.microsoft.com/office/drawing/2014/main" id="{B1EA64B7-E9A2-43AE-81B5-4228885C6B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9785" y="783300"/>
            <a:ext cx="8020291" cy="5346860"/>
          </a:xfrm>
          <a:prstGeom prst="rect">
            <a:avLst/>
          </a:prstGeom>
        </p:spPr>
      </p:pic>
    </p:spTree>
    <p:extLst>
      <p:ext uri="{BB962C8B-B14F-4D97-AF65-F5344CB8AC3E}">
        <p14:creationId xmlns:p14="http://schemas.microsoft.com/office/powerpoint/2010/main" val="1249372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73D555-E0D7-4DF0-B3EE-DBCB97A973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7441" y="792304"/>
            <a:ext cx="8258518" cy="5498262"/>
          </a:xfrm>
          <a:prstGeom prst="rect">
            <a:avLst/>
          </a:prstGeom>
        </p:spPr>
      </p:pic>
      <p:sp>
        <p:nvSpPr>
          <p:cNvPr id="6" name="Title 2">
            <a:extLst>
              <a:ext uri="{FF2B5EF4-FFF2-40B4-BE49-F238E27FC236}">
                <a16:creationId xmlns:a16="http://schemas.microsoft.com/office/drawing/2014/main" id="{BC5D601C-3E49-4B51-B498-798CF114C266}"/>
              </a:ext>
            </a:extLst>
          </p:cNvPr>
          <p:cNvSpPr>
            <a:spLocks noGrp="1"/>
          </p:cNvSpPr>
          <p:nvPr>
            <p:ph type="title"/>
          </p:nvPr>
        </p:nvSpPr>
        <p:spPr>
          <a:xfrm>
            <a:off x="234132" y="6757230"/>
            <a:ext cx="5320391" cy="714681"/>
          </a:xfrm>
        </p:spPr>
        <p:txBody>
          <a:bodyPr>
            <a:noAutofit/>
          </a:bodyPr>
          <a:lstStyle/>
          <a:p>
            <a:r>
              <a:rPr lang="en-US" sz="3970" dirty="0">
                <a:latin typeface="Comic Sans MS" panose="030F0702030302020204" pitchFamily="66" charset="0"/>
              </a:rPr>
              <a:t>Tropical rainforests</a:t>
            </a:r>
          </a:p>
        </p:txBody>
      </p:sp>
    </p:spTree>
    <p:extLst>
      <p:ext uri="{BB962C8B-B14F-4D97-AF65-F5344CB8AC3E}">
        <p14:creationId xmlns:p14="http://schemas.microsoft.com/office/powerpoint/2010/main" val="2269736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2.xml><?xml version="1.0" encoding="utf-8"?>
<ds:datastoreItem xmlns:ds="http://schemas.openxmlformats.org/officeDocument/2006/customXml" ds:itemID="{001AA88C-4E44-451B-A614-A6B4AFC783B0}">
  <ds:schemaRefs>
    <ds:schemaRef ds:uri="5bea8f77-0667-4557-a028-e23225a2ced3"/>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02901346-528d-4e84-b91b-00d6b3077abe"/>
    <ds:schemaRef ds:uri="http://www.w3.org/XML/1998/namespace"/>
    <ds:schemaRef ds:uri="http://purl.org/dc/dcmitype/"/>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222</TotalTime>
  <Words>2219</Words>
  <Application>Microsoft Office PowerPoint</Application>
  <PresentationFormat>Custom</PresentationFormat>
  <Paragraphs>202</Paragraphs>
  <Slides>26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Comic Sans MS</vt:lpstr>
      <vt:lpstr>Office Theme</vt:lpstr>
      <vt:lpstr>PowerPoint Presentation</vt:lpstr>
      <vt:lpstr>PowerPoint Presentation</vt:lpstr>
      <vt:lpstr>PowerPoint Presentation</vt:lpstr>
      <vt:lpstr>The UK’s leading vet charity …</vt:lpstr>
      <vt:lpstr>PowerPoint Presentation</vt:lpstr>
      <vt:lpstr>Habitats</vt:lpstr>
      <vt:lpstr>Grassland</vt:lpstr>
      <vt:lpstr>Desert</vt:lpstr>
      <vt:lpstr>Tropical rainforests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Jordan Reynolds</cp:lastModifiedBy>
  <cp:revision>29</cp:revision>
  <dcterms:created xsi:type="dcterms:W3CDTF">2018-07-13T15:29:21Z</dcterms:created>
  <dcterms:modified xsi:type="dcterms:W3CDTF">2019-05-07T15:31:25Z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